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2"/>
  </p:notesMasterIdLst>
  <p:sldIdLst>
    <p:sldId id="256" r:id="rId2"/>
    <p:sldId id="257" r:id="rId3"/>
    <p:sldId id="276" r:id="rId4"/>
    <p:sldId id="260" r:id="rId5"/>
    <p:sldId id="259" r:id="rId6"/>
    <p:sldId id="261" r:id="rId7"/>
    <p:sldId id="264" r:id="rId8"/>
    <p:sldId id="265" r:id="rId9"/>
    <p:sldId id="263" r:id="rId10"/>
    <p:sldId id="316" r:id="rId11"/>
    <p:sldId id="317" r:id="rId12"/>
    <p:sldId id="314" r:id="rId13"/>
    <p:sldId id="318" r:id="rId14"/>
    <p:sldId id="304" r:id="rId15"/>
    <p:sldId id="270" r:id="rId16"/>
    <p:sldId id="271" r:id="rId17"/>
    <p:sldId id="319" r:id="rId18"/>
    <p:sldId id="320" r:id="rId19"/>
    <p:sldId id="321" r:id="rId20"/>
    <p:sldId id="323" r:id="rId21"/>
    <p:sldId id="330" r:id="rId22"/>
    <p:sldId id="326" r:id="rId23"/>
    <p:sldId id="327" r:id="rId24"/>
    <p:sldId id="262" r:id="rId25"/>
    <p:sldId id="325" r:id="rId26"/>
    <p:sldId id="328" r:id="rId27"/>
    <p:sldId id="273" r:id="rId28"/>
    <p:sldId id="324" r:id="rId29"/>
    <p:sldId id="329" r:id="rId30"/>
    <p:sldId id="25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9" d="100"/>
          <a:sy n="109" d="100"/>
        </p:scale>
        <p:origin x="230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CEBFA1-4ECC-424D-86A7-69B82ACF4EF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3298536-FB32-48E5-AF46-8A3812ABD119}">
      <dgm:prSet custT="1"/>
      <dgm:spPr/>
      <dgm:t>
        <a:bodyPr/>
        <a:lstStyle/>
        <a:p>
          <a:pPr algn="l">
            <a:lnSpc>
              <a:spcPct val="100000"/>
            </a:lnSpc>
          </a:pPr>
          <a:r>
            <a:rPr lang="en-US" sz="1600" b="0" i="0" baseline="0" dirty="0"/>
            <a:t>Automotive engineering learning at high school is complicated due to the lack of visuals.</a:t>
          </a:r>
          <a:endParaRPr lang="en-US" sz="1600" dirty="0"/>
        </a:p>
      </dgm:t>
    </dgm:pt>
    <dgm:pt modelId="{546A4F76-D9FF-46E9-AE01-9152838B6A79}" type="parTrans" cxnId="{000961D1-683B-4AFB-B941-F6C0F5B13565}">
      <dgm:prSet/>
      <dgm:spPr/>
      <dgm:t>
        <a:bodyPr/>
        <a:lstStyle/>
        <a:p>
          <a:pPr algn="just"/>
          <a:endParaRPr lang="en-US" sz="2400"/>
        </a:p>
      </dgm:t>
    </dgm:pt>
    <dgm:pt modelId="{FB6408EE-BBBF-4FE7-B331-31BCC7548F85}" type="sibTrans" cxnId="{000961D1-683B-4AFB-B941-F6C0F5B13565}">
      <dgm:prSet/>
      <dgm:spPr/>
      <dgm:t>
        <a:bodyPr/>
        <a:lstStyle/>
        <a:p>
          <a:pPr algn="just">
            <a:lnSpc>
              <a:spcPct val="100000"/>
            </a:lnSpc>
          </a:pPr>
          <a:endParaRPr lang="en-US" sz="2400"/>
        </a:p>
      </dgm:t>
    </dgm:pt>
    <dgm:pt modelId="{D6CAA792-924C-4860-B3ED-23CD17680827}">
      <dgm:prSet custT="1"/>
      <dgm:spPr/>
      <dgm:t>
        <a:bodyPr/>
        <a:lstStyle/>
        <a:p>
          <a:pPr algn="l">
            <a:lnSpc>
              <a:spcPct val="100000"/>
            </a:lnSpc>
          </a:pPr>
          <a:r>
            <a:rPr lang="en-US" sz="1600" b="0" i="0" baseline="0" dirty="0"/>
            <a:t>Conceptual thinking is the key to become an engineer but currently isn’t practiced at school. </a:t>
          </a:r>
          <a:endParaRPr lang="en-US" sz="1600" dirty="0"/>
        </a:p>
      </dgm:t>
    </dgm:pt>
    <dgm:pt modelId="{364906EA-F884-492F-84B8-FD80E2210D1C}" type="parTrans" cxnId="{938BB113-7348-4243-BDCD-915EAF5CF0A5}">
      <dgm:prSet/>
      <dgm:spPr/>
      <dgm:t>
        <a:bodyPr/>
        <a:lstStyle/>
        <a:p>
          <a:pPr algn="just"/>
          <a:endParaRPr lang="en-US" sz="2400"/>
        </a:p>
      </dgm:t>
    </dgm:pt>
    <dgm:pt modelId="{2D88E571-4A72-496D-901D-CB2BD8E909DD}" type="sibTrans" cxnId="{938BB113-7348-4243-BDCD-915EAF5CF0A5}">
      <dgm:prSet/>
      <dgm:spPr/>
      <dgm:t>
        <a:bodyPr/>
        <a:lstStyle/>
        <a:p>
          <a:pPr algn="just">
            <a:lnSpc>
              <a:spcPct val="100000"/>
            </a:lnSpc>
          </a:pPr>
          <a:endParaRPr lang="en-US" sz="2400"/>
        </a:p>
      </dgm:t>
    </dgm:pt>
    <dgm:pt modelId="{CFCFA10A-DF05-4BF5-A796-313D8F7D6C0E}">
      <dgm:prSet custT="1"/>
      <dgm:spPr/>
      <dgm:t>
        <a:bodyPr/>
        <a:lstStyle/>
        <a:p>
          <a:pPr algn="l">
            <a:lnSpc>
              <a:spcPct val="100000"/>
            </a:lnSpc>
          </a:pPr>
          <a:r>
            <a:rPr lang="en-US" sz="1600" dirty="0"/>
            <a:t>Static content (images, text) may lead to misconceptions when describing the assembly of an automotive system. </a:t>
          </a:r>
        </a:p>
      </dgm:t>
    </dgm:pt>
    <dgm:pt modelId="{690F0042-2545-4246-B363-E70249F54B62}" type="parTrans" cxnId="{41FCEA0F-0F7B-4945-A938-0401E90D08BE}">
      <dgm:prSet/>
      <dgm:spPr/>
      <dgm:t>
        <a:bodyPr/>
        <a:lstStyle/>
        <a:p>
          <a:pPr algn="just"/>
          <a:endParaRPr lang="en-US" sz="2400"/>
        </a:p>
      </dgm:t>
    </dgm:pt>
    <dgm:pt modelId="{DDB48340-1FFB-415E-A64F-BF249DB2FA07}" type="sibTrans" cxnId="{41FCEA0F-0F7B-4945-A938-0401E90D08BE}">
      <dgm:prSet/>
      <dgm:spPr/>
      <dgm:t>
        <a:bodyPr/>
        <a:lstStyle/>
        <a:p>
          <a:pPr algn="just">
            <a:lnSpc>
              <a:spcPct val="100000"/>
            </a:lnSpc>
          </a:pPr>
          <a:endParaRPr lang="en-US" sz="2400"/>
        </a:p>
      </dgm:t>
    </dgm:pt>
    <dgm:pt modelId="{B2030058-48A9-4D34-9984-9B1070047D0B}">
      <dgm:prSet custT="1"/>
      <dgm:spPr/>
      <dgm:t>
        <a:bodyPr/>
        <a:lstStyle/>
        <a:p>
          <a:pPr algn="just">
            <a:lnSpc>
              <a:spcPct val="100000"/>
            </a:lnSpc>
          </a:pPr>
          <a:r>
            <a:rPr lang="en-US" sz="1600" dirty="0"/>
            <a:t>Quizzes in automotive systems’ assembly are hard to be prepared and conducted in paper.</a:t>
          </a:r>
        </a:p>
      </dgm:t>
    </dgm:pt>
    <dgm:pt modelId="{C7466DFB-F29F-49F7-82AE-A73C676F45DB}" type="parTrans" cxnId="{267B6F88-D728-43E8-AC30-5BCDB16227B0}">
      <dgm:prSet/>
      <dgm:spPr/>
      <dgm:t>
        <a:bodyPr/>
        <a:lstStyle/>
        <a:p>
          <a:pPr algn="just"/>
          <a:endParaRPr lang="en-US" sz="2400"/>
        </a:p>
      </dgm:t>
    </dgm:pt>
    <dgm:pt modelId="{BA3C58B4-23B9-4B1F-BE18-A60D3F2065B8}" type="sibTrans" cxnId="{267B6F88-D728-43E8-AC30-5BCDB16227B0}">
      <dgm:prSet/>
      <dgm:spPr/>
      <dgm:t>
        <a:bodyPr/>
        <a:lstStyle/>
        <a:p>
          <a:pPr algn="just"/>
          <a:endParaRPr lang="en-US" sz="2400"/>
        </a:p>
      </dgm:t>
    </dgm:pt>
    <dgm:pt modelId="{50F02DD9-E0A8-4DC7-90C2-214E46D6238E}" type="pres">
      <dgm:prSet presAssocID="{09CEBFA1-4ECC-424D-86A7-69B82ACF4EF2}" presName="root" presStyleCnt="0">
        <dgm:presLayoutVars>
          <dgm:dir/>
          <dgm:resizeHandles val="exact"/>
        </dgm:presLayoutVars>
      </dgm:prSet>
      <dgm:spPr/>
    </dgm:pt>
    <dgm:pt modelId="{6DDE8A84-9073-4FA6-B8A9-7B80F243C370}" type="pres">
      <dgm:prSet presAssocID="{09CEBFA1-4ECC-424D-86A7-69B82ACF4EF2}" presName="container" presStyleCnt="0">
        <dgm:presLayoutVars>
          <dgm:dir/>
          <dgm:resizeHandles val="exact"/>
        </dgm:presLayoutVars>
      </dgm:prSet>
      <dgm:spPr/>
    </dgm:pt>
    <dgm:pt modelId="{2275784F-4032-4702-A028-EE236D780EFE}" type="pres">
      <dgm:prSet presAssocID="{D3298536-FB32-48E5-AF46-8A3812ABD119}" presName="compNode" presStyleCnt="0"/>
      <dgm:spPr/>
    </dgm:pt>
    <dgm:pt modelId="{75CC9091-ADEE-493A-BE22-7C35E74B4E62}" type="pres">
      <dgm:prSet presAssocID="{D3298536-FB32-48E5-AF46-8A3812ABD119}" presName="iconBgRect" presStyleLbl="bgShp" presStyleIdx="0" presStyleCnt="4"/>
      <dgm:spPr/>
    </dgm:pt>
    <dgm:pt modelId="{C79813D4-8B53-4A18-A930-D9D7EFA3F73F}" type="pres">
      <dgm:prSet presAssocID="{D3298536-FB32-48E5-AF46-8A3812ABD1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Αυτοκίνητο"/>
        </a:ext>
      </dgm:extLst>
    </dgm:pt>
    <dgm:pt modelId="{1AA996AA-2433-4B27-80AE-D9EB7D38859A}" type="pres">
      <dgm:prSet presAssocID="{D3298536-FB32-48E5-AF46-8A3812ABD119}" presName="spaceRect" presStyleCnt="0"/>
      <dgm:spPr/>
    </dgm:pt>
    <dgm:pt modelId="{9062DBB2-A65E-4FDF-951A-73E1DC074447}" type="pres">
      <dgm:prSet presAssocID="{D3298536-FB32-48E5-AF46-8A3812ABD119}" presName="textRect" presStyleLbl="revTx" presStyleIdx="0" presStyleCnt="4" custScaleX="109156" custLinFactNeighborX="-215">
        <dgm:presLayoutVars>
          <dgm:chMax val="1"/>
          <dgm:chPref val="1"/>
        </dgm:presLayoutVars>
      </dgm:prSet>
      <dgm:spPr/>
    </dgm:pt>
    <dgm:pt modelId="{F0DD9695-59BA-454C-94AF-48DC650716C0}" type="pres">
      <dgm:prSet presAssocID="{FB6408EE-BBBF-4FE7-B331-31BCC7548F85}" presName="sibTrans" presStyleLbl="sibTrans2D1" presStyleIdx="0" presStyleCnt="0"/>
      <dgm:spPr/>
    </dgm:pt>
    <dgm:pt modelId="{A4D14799-BFEA-4AF0-BE6F-530F4E637FD7}" type="pres">
      <dgm:prSet presAssocID="{D6CAA792-924C-4860-B3ED-23CD17680827}" presName="compNode" presStyleCnt="0"/>
      <dgm:spPr/>
    </dgm:pt>
    <dgm:pt modelId="{110F8070-9C60-4936-A1A0-6219B9C43EDB}" type="pres">
      <dgm:prSet presAssocID="{D6CAA792-924C-4860-B3ED-23CD17680827}" presName="iconBgRect" presStyleLbl="bgShp" presStyleIdx="1" presStyleCnt="4" custLinFactNeighborX="-18906"/>
      <dgm:spPr/>
    </dgm:pt>
    <dgm:pt modelId="{480A22CD-FD2D-4FCE-893D-9F315B4492DC}" type="pres">
      <dgm:prSet presAssocID="{D6CAA792-924C-4860-B3ED-23CD17680827}" presName="iconRect" presStyleLbl="node1" presStyleIdx="1" presStyleCnt="4" custLinFactNeighborX="-325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72425115-DD5D-4DCE-A5C6-DB5F9C7FE418}" type="pres">
      <dgm:prSet presAssocID="{D6CAA792-924C-4860-B3ED-23CD17680827}" presName="spaceRect" presStyleCnt="0"/>
      <dgm:spPr/>
    </dgm:pt>
    <dgm:pt modelId="{B72E26C9-99A7-4172-AFF1-6FF07924D5E9}" type="pres">
      <dgm:prSet presAssocID="{D6CAA792-924C-4860-B3ED-23CD17680827}" presName="textRect" presStyleLbl="revTx" presStyleIdx="1" presStyleCnt="4" custScaleX="118048">
        <dgm:presLayoutVars>
          <dgm:chMax val="1"/>
          <dgm:chPref val="1"/>
        </dgm:presLayoutVars>
      </dgm:prSet>
      <dgm:spPr/>
    </dgm:pt>
    <dgm:pt modelId="{C1043C17-2451-4C8E-AB92-FA8832364F39}" type="pres">
      <dgm:prSet presAssocID="{2D88E571-4A72-496D-901D-CB2BD8E909DD}" presName="sibTrans" presStyleLbl="sibTrans2D1" presStyleIdx="0" presStyleCnt="0"/>
      <dgm:spPr/>
    </dgm:pt>
    <dgm:pt modelId="{2EB0B12B-8ECA-4F4E-A489-729C50B0C995}" type="pres">
      <dgm:prSet presAssocID="{CFCFA10A-DF05-4BF5-A796-313D8F7D6C0E}" presName="compNode" presStyleCnt="0"/>
      <dgm:spPr/>
    </dgm:pt>
    <dgm:pt modelId="{8BCA8A82-CC1E-44F2-9E36-7C55BD70EE21}" type="pres">
      <dgm:prSet presAssocID="{CFCFA10A-DF05-4BF5-A796-313D8F7D6C0E}" presName="iconBgRect" presStyleLbl="bgShp" presStyleIdx="2" presStyleCnt="4"/>
      <dgm:spPr/>
    </dgm:pt>
    <dgm:pt modelId="{C15292B1-8090-4787-85E3-7FC77295325F}" type="pres">
      <dgm:prSet presAssocID="{CFCFA10A-DF05-4BF5-A796-313D8F7D6C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Αίθουσα τάξης"/>
        </a:ext>
      </dgm:extLst>
    </dgm:pt>
    <dgm:pt modelId="{8BB1B28C-AC2A-486A-B275-B183716CCE53}" type="pres">
      <dgm:prSet presAssocID="{CFCFA10A-DF05-4BF5-A796-313D8F7D6C0E}" presName="spaceRect" presStyleCnt="0"/>
      <dgm:spPr/>
    </dgm:pt>
    <dgm:pt modelId="{0E1CE84F-C4AD-44C5-8B21-BE91B7EEBAC8}" type="pres">
      <dgm:prSet presAssocID="{CFCFA10A-DF05-4BF5-A796-313D8F7D6C0E}" presName="textRect" presStyleLbl="revTx" presStyleIdx="2" presStyleCnt="4" custScaleX="109159" custLinFactNeighborX="-217">
        <dgm:presLayoutVars>
          <dgm:chMax val="1"/>
          <dgm:chPref val="1"/>
        </dgm:presLayoutVars>
      </dgm:prSet>
      <dgm:spPr/>
    </dgm:pt>
    <dgm:pt modelId="{62BC9302-C74D-42E7-8591-1992ADA64B6B}" type="pres">
      <dgm:prSet presAssocID="{DDB48340-1FFB-415E-A64F-BF249DB2FA07}" presName="sibTrans" presStyleLbl="sibTrans2D1" presStyleIdx="0" presStyleCnt="0"/>
      <dgm:spPr/>
    </dgm:pt>
    <dgm:pt modelId="{6840DB94-1BE9-4FF6-B6C8-14573590B486}" type="pres">
      <dgm:prSet presAssocID="{B2030058-48A9-4D34-9984-9B1070047D0B}" presName="compNode" presStyleCnt="0"/>
      <dgm:spPr/>
    </dgm:pt>
    <dgm:pt modelId="{D459E600-5B1C-4B44-8A37-C6ED0FFA8212}" type="pres">
      <dgm:prSet presAssocID="{B2030058-48A9-4D34-9984-9B1070047D0B}" presName="iconBgRect" presStyleLbl="bgShp" presStyleIdx="3" presStyleCnt="4" custLinFactNeighborX="-18906"/>
      <dgm:spPr/>
    </dgm:pt>
    <dgm:pt modelId="{115FE0D1-252C-4775-B016-BBD1745A4359}" type="pres">
      <dgm:prSet presAssocID="{B2030058-48A9-4D34-9984-9B1070047D0B}" presName="iconRect" presStyleLbl="node1" presStyleIdx="3" presStyleCnt="4" custLinFactNeighborX="-3259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Βιβλία"/>
        </a:ext>
      </dgm:extLst>
    </dgm:pt>
    <dgm:pt modelId="{ADD1395D-85E4-4ED5-AE8B-4F27AA44FE4B}" type="pres">
      <dgm:prSet presAssocID="{B2030058-48A9-4D34-9984-9B1070047D0B}" presName="spaceRect" presStyleCnt="0"/>
      <dgm:spPr/>
    </dgm:pt>
    <dgm:pt modelId="{BC0A33C8-D2D8-4884-B553-028BF6A871EC}" type="pres">
      <dgm:prSet presAssocID="{B2030058-48A9-4D34-9984-9B1070047D0B}" presName="textRect" presStyleLbl="revTx" presStyleIdx="3" presStyleCnt="4" custScaleX="118073">
        <dgm:presLayoutVars>
          <dgm:chMax val="1"/>
          <dgm:chPref val="1"/>
        </dgm:presLayoutVars>
      </dgm:prSet>
      <dgm:spPr/>
    </dgm:pt>
  </dgm:ptLst>
  <dgm:cxnLst>
    <dgm:cxn modelId="{41FCEA0F-0F7B-4945-A938-0401E90D08BE}" srcId="{09CEBFA1-4ECC-424D-86A7-69B82ACF4EF2}" destId="{CFCFA10A-DF05-4BF5-A796-313D8F7D6C0E}" srcOrd="2" destOrd="0" parTransId="{690F0042-2545-4246-B363-E70249F54B62}" sibTransId="{DDB48340-1FFB-415E-A64F-BF249DB2FA07}"/>
    <dgm:cxn modelId="{2D6B9710-2E97-42CF-A461-CD828BA8DD2F}" type="presOf" srcId="{09CEBFA1-4ECC-424D-86A7-69B82ACF4EF2}" destId="{50F02DD9-E0A8-4DC7-90C2-214E46D6238E}" srcOrd="0" destOrd="0" presId="urn:microsoft.com/office/officeart/2018/2/layout/IconCircleList"/>
    <dgm:cxn modelId="{938BB113-7348-4243-BDCD-915EAF5CF0A5}" srcId="{09CEBFA1-4ECC-424D-86A7-69B82ACF4EF2}" destId="{D6CAA792-924C-4860-B3ED-23CD17680827}" srcOrd="1" destOrd="0" parTransId="{364906EA-F884-492F-84B8-FD80E2210D1C}" sibTransId="{2D88E571-4A72-496D-901D-CB2BD8E909DD}"/>
    <dgm:cxn modelId="{D5EC2B1F-A026-4151-9AF4-B80D286AB8F8}" type="presOf" srcId="{DDB48340-1FFB-415E-A64F-BF249DB2FA07}" destId="{62BC9302-C74D-42E7-8591-1992ADA64B6B}" srcOrd="0" destOrd="0" presId="urn:microsoft.com/office/officeart/2018/2/layout/IconCircleList"/>
    <dgm:cxn modelId="{65AF0D3A-E926-47C3-A544-E01AE150BD5B}" type="presOf" srcId="{CFCFA10A-DF05-4BF5-A796-313D8F7D6C0E}" destId="{0E1CE84F-C4AD-44C5-8B21-BE91B7EEBAC8}" srcOrd="0" destOrd="0" presId="urn:microsoft.com/office/officeart/2018/2/layout/IconCircleList"/>
    <dgm:cxn modelId="{06784164-E2BC-493E-ADBA-51060F57DE81}" type="presOf" srcId="{B2030058-48A9-4D34-9984-9B1070047D0B}" destId="{BC0A33C8-D2D8-4884-B553-028BF6A871EC}" srcOrd="0" destOrd="0" presId="urn:microsoft.com/office/officeart/2018/2/layout/IconCircleList"/>
    <dgm:cxn modelId="{267B6F88-D728-43E8-AC30-5BCDB16227B0}" srcId="{09CEBFA1-4ECC-424D-86A7-69B82ACF4EF2}" destId="{B2030058-48A9-4D34-9984-9B1070047D0B}" srcOrd="3" destOrd="0" parTransId="{C7466DFB-F29F-49F7-82AE-A73C676F45DB}" sibTransId="{BA3C58B4-23B9-4B1F-BE18-A60D3F2065B8}"/>
    <dgm:cxn modelId="{D108BE8D-7E2A-4019-81EA-FD1C2D6211BD}" type="presOf" srcId="{D6CAA792-924C-4860-B3ED-23CD17680827}" destId="{B72E26C9-99A7-4172-AFF1-6FF07924D5E9}" srcOrd="0" destOrd="0" presId="urn:microsoft.com/office/officeart/2018/2/layout/IconCircleList"/>
    <dgm:cxn modelId="{465F96CA-3D8A-4B64-89CB-35A63214FB0E}" type="presOf" srcId="{D3298536-FB32-48E5-AF46-8A3812ABD119}" destId="{9062DBB2-A65E-4FDF-951A-73E1DC074447}" srcOrd="0" destOrd="0" presId="urn:microsoft.com/office/officeart/2018/2/layout/IconCircleList"/>
    <dgm:cxn modelId="{ACC0D7CE-AB19-4564-A932-1D2466B7B30D}" type="presOf" srcId="{FB6408EE-BBBF-4FE7-B331-31BCC7548F85}" destId="{F0DD9695-59BA-454C-94AF-48DC650716C0}" srcOrd="0" destOrd="0" presId="urn:microsoft.com/office/officeart/2018/2/layout/IconCircleList"/>
    <dgm:cxn modelId="{000961D1-683B-4AFB-B941-F6C0F5B13565}" srcId="{09CEBFA1-4ECC-424D-86A7-69B82ACF4EF2}" destId="{D3298536-FB32-48E5-AF46-8A3812ABD119}" srcOrd="0" destOrd="0" parTransId="{546A4F76-D9FF-46E9-AE01-9152838B6A79}" sibTransId="{FB6408EE-BBBF-4FE7-B331-31BCC7548F85}"/>
    <dgm:cxn modelId="{1086FDED-2D77-4684-8A6E-C713FC0E3334}" type="presOf" srcId="{2D88E571-4A72-496D-901D-CB2BD8E909DD}" destId="{C1043C17-2451-4C8E-AB92-FA8832364F39}" srcOrd="0" destOrd="0" presId="urn:microsoft.com/office/officeart/2018/2/layout/IconCircleList"/>
    <dgm:cxn modelId="{F5CBB26F-EC8F-4193-926C-17F7DE064198}" type="presParOf" srcId="{50F02DD9-E0A8-4DC7-90C2-214E46D6238E}" destId="{6DDE8A84-9073-4FA6-B8A9-7B80F243C370}" srcOrd="0" destOrd="0" presId="urn:microsoft.com/office/officeart/2018/2/layout/IconCircleList"/>
    <dgm:cxn modelId="{DE7FC9F1-5AE3-4A13-91E4-78E669A18D44}" type="presParOf" srcId="{6DDE8A84-9073-4FA6-B8A9-7B80F243C370}" destId="{2275784F-4032-4702-A028-EE236D780EFE}" srcOrd="0" destOrd="0" presId="urn:microsoft.com/office/officeart/2018/2/layout/IconCircleList"/>
    <dgm:cxn modelId="{7D05E22F-AE77-4777-A949-BCCA052BE53B}" type="presParOf" srcId="{2275784F-4032-4702-A028-EE236D780EFE}" destId="{75CC9091-ADEE-493A-BE22-7C35E74B4E62}" srcOrd="0" destOrd="0" presId="urn:microsoft.com/office/officeart/2018/2/layout/IconCircleList"/>
    <dgm:cxn modelId="{7A039B75-9A03-4E9D-B987-03FFCDFB1A2B}" type="presParOf" srcId="{2275784F-4032-4702-A028-EE236D780EFE}" destId="{C79813D4-8B53-4A18-A930-D9D7EFA3F73F}" srcOrd="1" destOrd="0" presId="urn:microsoft.com/office/officeart/2018/2/layout/IconCircleList"/>
    <dgm:cxn modelId="{CDE0D729-65AF-4390-80FC-7634A0085C0E}" type="presParOf" srcId="{2275784F-4032-4702-A028-EE236D780EFE}" destId="{1AA996AA-2433-4B27-80AE-D9EB7D38859A}" srcOrd="2" destOrd="0" presId="urn:microsoft.com/office/officeart/2018/2/layout/IconCircleList"/>
    <dgm:cxn modelId="{8E23521C-CB27-45E4-8C42-2FF07C49C7BE}" type="presParOf" srcId="{2275784F-4032-4702-A028-EE236D780EFE}" destId="{9062DBB2-A65E-4FDF-951A-73E1DC074447}" srcOrd="3" destOrd="0" presId="urn:microsoft.com/office/officeart/2018/2/layout/IconCircleList"/>
    <dgm:cxn modelId="{AAFAE448-8456-4934-8DB9-AB8C9E4E8BF8}" type="presParOf" srcId="{6DDE8A84-9073-4FA6-B8A9-7B80F243C370}" destId="{F0DD9695-59BA-454C-94AF-48DC650716C0}" srcOrd="1" destOrd="0" presId="urn:microsoft.com/office/officeart/2018/2/layout/IconCircleList"/>
    <dgm:cxn modelId="{E423E758-D3BF-4B8F-AA01-47D7C20BA04C}" type="presParOf" srcId="{6DDE8A84-9073-4FA6-B8A9-7B80F243C370}" destId="{A4D14799-BFEA-4AF0-BE6F-530F4E637FD7}" srcOrd="2" destOrd="0" presId="urn:microsoft.com/office/officeart/2018/2/layout/IconCircleList"/>
    <dgm:cxn modelId="{CFE0C7E4-EE3F-46CD-9A5E-C22B11B11674}" type="presParOf" srcId="{A4D14799-BFEA-4AF0-BE6F-530F4E637FD7}" destId="{110F8070-9C60-4936-A1A0-6219B9C43EDB}" srcOrd="0" destOrd="0" presId="urn:microsoft.com/office/officeart/2018/2/layout/IconCircleList"/>
    <dgm:cxn modelId="{016C4D15-3DBE-4222-B9EF-A093A0B3862D}" type="presParOf" srcId="{A4D14799-BFEA-4AF0-BE6F-530F4E637FD7}" destId="{480A22CD-FD2D-4FCE-893D-9F315B4492DC}" srcOrd="1" destOrd="0" presId="urn:microsoft.com/office/officeart/2018/2/layout/IconCircleList"/>
    <dgm:cxn modelId="{57DE9D55-727E-4E3B-BC6E-064569C7ABA6}" type="presParOf" srcId="{A4D14799-BFEA-4AF0-BE6F-530F4E637FD7}" destId="{72425115-DD5D-4DCE-A5C6-DB5F9C7FE418}" srcOrd="2" destOrd="0" presId="urn:microsoft.com/office/officeart/2018/2/layout/IconCircleList"/>
    <dgm:cxn modelId="{E0D0494F-1346-40E9-8841-6626E7439169}" type="presParOf" srcId="{A4D14799-BFEA-4AF0-BE6F-530F4E637FD7}" destId="{B72E26C9-99A7-4172-AFF1-6FF07924D5E9}" srcOrd="3" destOrd="0" presId="urn:microsoft.com/office/officeart/2018/2/layout/IconCircleList"/>
    <dgm:cxn modelId="{0BCA808B-86F4-482D-99EC-171D5CC6359C}" type="presParOf" srcId="{6DDE8A84-9073-4FA6-B8A9-7B80F243C370}" destId="{C1043C17-2451-4C8E-AB92-FA8832364F39}" srcOrd="3" destOrd="0" presId="urn:microsoft.com/office/officeart/2018/2/layout/IconCircleList"/>
    <dgm:cxn modelId="{64317B5B-CF66-47C6-8163-B999E5D2DBDE}" type="presParOf" srcId="{6DDE8A84-9073-4FA6-B8A9-7B80F243C370}" destId="{2EB0B12B-8ECA-4F4E-A489-729C50B0C995}" srcOrd="4" destOrd="0" presId="urn:microsoft.com/office/officeart/2018/2/layout/IconCircleList"/>
    <dgm:cxn modelId="{83D81DC6-D9DE-4103-8081-E6FEF375E7A8}" type="presParOf" srcId="{2EB0B12B-8ECA-4F4E-A489-729C50B0C995}" destId="{8BCA8A82-CC1E-44F2-9E36-7C55BD70EE21}" srcOrd="0" destOrd="0" presId="urn:microsoft.com/office/officeart/2018/2/layout/IconCircleList"/>
    <dgm:cxn modelId="{34BA1343-D9D7-4258-BDE4-3FC705AAA176}" type="presParOf" srcId="{2EB0B12B-8ECA-4F4E-A489-729C50B0C995}" destId="{C15292B1-8090-4787-85E3-7FC77295325F}" srcOrd="1" destOrd="0" presId="urn:microsoft.com/office/officeart/2018/2/layout/IconCircleList"/>
    <dgm:cxn modelId="{1D7A8BAA-D8F0-4664-AEEA-7E6DC805405B}" type="presParOf" srcId="{2EB0B12B-8ECA-4F4E-A489-729C50B0C995}" destId="{8BB1B28C-AC2A-486A-B275-B183716CCE53}" srcOrd="2" destOrd="0" presId="urn:microsoft.com/office/officeart/2018/2/layout/IconCircleList"/>
    <dgm:cxn modelId="{A85C30DE-A1E3-4C5D-B538-DE493B8FF05B}" type="presParOf" srcId="{2EB0B12B-8ECA-4F4E-A489-729C50B0C995}" destId="{0E1CE84F-C4AD-44C5-8B21-BE91B7EEBAC8}" srcOrd="3" destOrd="0" presId="urn:microsoft.com/office/officeart/2018/2/layout/IconCircleList"/>
    <dgm:cxn modelId="{B38D4BB9-C38C-4743-A86B-18844D38C4DE}" type="presParOf" srcId="{6DDE8A84-9073-4FA6-B8A9-7B80F243C370}" destId="{62BC9302-C74D-42E7-8591-1992ADA64B6B}" srcOrd="5" destOrd="0" presId="urn:microsoft.com/office/officeart/2018/2/layout/IconCircleList"/>
    <dgm:cxn modelId="{057F763E-7B35-45E7-B3C4-27CAA2B42C43}" type="presParOf" srcId="{6DDE8A84-9073-4FA6-B8A9-7B80F243C370}" destId="{6840DB94-1BE9-4FF6-B6C8-14573590B486}" srcOrd="6" destOrd="0" presId="urn:microsoft.com/office/officeart/2018/2/layout/IconCircleList"/>
    <dgm:cxn modelId="{5F4DB616-9C09-44BD-BCC8-4BBD72DC77B8}" type="presParOf" srcId="{6840DB94-1BE9-4FF6-B6C8-14573590B486}" destId="{D459E600-5B1C-4B44-8A37-C6ED0FFA8212}" srcOrd="0" destOrd="0" presId="urn:microsoft.com/office/officeart/2018/2/layout/IconCircleList"/>
    <dgm:cxn modelId="{3A497E5A-B485-4288-93AB-C5C0FD7A7014}" type="presParOf" srcId="{6840DB94-1BE9-4FF6-B6C8-14573590B486}" destId="{115FE0D1-252C-4775-B016-BBD1745A4359}" srcOrd="1" destOrd="0" presId="urn:microsoft.com/office/officeart/2018/2/layout/IconCircleList"/>
    <dgm:cxn modelId="{83C0D407-E052-4087-A9F8-B6AC15E9AB54}" type="presParOf" srcId="{6840DB94-1BE9-4FF6-B6C8-14573590B486}" destId="{ADD1395D-85E4-4ED5-AE8B-4F27AA44FE4B}" srcOrd="2" destOrd="0" presId="urn:microsoft.com/office/officeart/2018/2/layout/IconCircleList"/>
    <dgm:cxn modelId="{B42F8B7D-6B8F-44B3-A02C-3B78BB85CE40}" type="presParOf" srcId="{6840DB94-1BE9-4FF6-B6C8-14573590B486}" destId="{BC0A33C8-D2D8-4884-B553-028BF6A871E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C9091-ADEE-493A-BE22-7C35E74B4E62}">
      <dsp:nvSpPr>
        <dsp:cNvPr id="0" name=""/>
        <dsp:cNvSpPr/>
      </dsp:nvSpPr>
      <dsp:spPr>
        <a:xfrm>
          <a:off x="130800"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813D4-8B53-4A18-A930-D9D7EFA3F73F}">
      <dsp:nvSpPr>
        <dsp:cNvPr id="0" name=""/>
        <dsp:cNvSpPr/>
      </dsp:nvSpPr>
      <dsp:spPr>
        <a:xfrm>
          <a:off x="427041" y="905273"/>
          <a:ext cx="818189" cy="818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62DBB2-A65E-4FDF-951A-73E1DC074447}">
      <dsp:nvSpPr>
        <dsp:cNvPr id="0" name=""/>
        <dsp:cNvSpPr/>
      </dsp:nvSpPr>
      <dsp:spPr>
        <a:xfrm>
          <a:off x="1684384" y="609032"/>
          <a:ext cx="36296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Automotive engineering learning at high school is complicated due to the lack of visuals.</a:t>
          </a:r>
          <a:endParaRPr lang="en-US" sz="1600" kern="1200" dirty="0"/>
        </a:p>
      </dsp:txBody>
      <dsp:txXfrm>
        <a:off x="1684384" y="609032"/>
        <a:ext cx="3629606" cy="1410672"/>
      </dsp:txXfrm>
    </dsp:sp>
    <dsp:sp modelId="{110F8070-9C60-4936-A1A0-6219B9C43EDB}">
      <dsp:nvSpPr>
        <dsp:cNvPr id="0" name=""/>
        <dsp:cNvSpPr/>
      </dsp:nvSpPr>
      <dsp:spPr>
        <a:xfrm>
          <a:off x="5633822"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A22CD-FD2D-4FCE-893D-9F315B4492DC}">
      <dsp:nvSpPr>
        <dsp:cNvPr id="0" name=""/>
        <dsp:cNvSpPr/>
      </dsp:nvSpPr>
      <dsp:spPr>
        <a:xfrm>
          <a:off x="5930068" y="905273"/>
          <a:ext cx="818189" cy="818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2E26C9-99A7-4172-AFF1-6FF07924D5E9}">
      <dsp:nvSpPr>
        <dsp:cNvPr id="0" name=""/>
        <dsp:cNvSpPr/>
      </dsp:nvSpPr>
      <dsp:spPr>
        <a:xfrm>
          <a:off x="7313421" y="609032"/>
          <a:ext cx="3925279"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Conceptual thinking is the key to become an engineer but currently isn’t practiced at school. </a:t>
          </a:r>
          <a:endParaRPr lang="en-US" sz="1600" kern="1200" dirty="0"/>
        </a:p>
      </dsp:txBody>
      <dsp:txXfrm>
        <a:off x="7313421" y="609032"/>
        <a:ext cx="3925279" cy="1410672"/>
      </dsp:txXfrm>
    </dsp:sp>
    <dsp:sp modelId="{8BCA8A82-CC1E-44F2-9E36-7C55BD70EE21}">
      <dsp:nvSpPr>
        <dsp:cNvPr id="0" name=""/>
        <dsp:cNvSpPr/>
      </dsp:nvSpPr>
      <dsp:spPr>
        <a:xfrm>
          <a:off x="130800"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292B1-8090-4787-85E3-7FC77295325F}">
      <dsp:nvSpPr>
        <dsp:cNvPr id="0" name=""/>
        <dsp:cNvSpPr/>
      </dsp:nvSpPr>
      <dsp:spPr>
        <a:xfrm>
          <a:off x="427041" y="3143293"/>
          <a:ext cx="818189" cy="818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1CE84F-C4AD-44C5-8B21-BE91B7EEBAC8}">
      <dsp:nvSpPr>
        <dsp:cNvPr id="0" name=""/>
        <dsp:cNvSpPr/>
      </dsp:nvSpPr>
      <dsp:spPr>
        <a:xfrm>
          <a:off x="1684268" y="2847052"/>
          <a:ext cx="36297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Static content (images, text) may lead to misconceptions when describing the assembly of an automotive system. </a:t>
          </a:r>
        </a:p>
      </dsp:txBody>
      <dsp:txXfrm>
        <a:off x="1684268" y="2847052"/>
        <a:ext cx="3629706" cy="1410672"/>
      </dsp:txXfrm>
    </dsp:sp>
    <dsp:sp modelId="{D459E600-5B1C-4B44-8A37-C6ED0FFA8212}">
      <dsp:nvSpPr>
        <dsp:cNvPr id="0" name=""/>
        <dsp:cNvSpPr/>
      </dsp:nvSpPr>
      <dsp:spPr>
        <a:xfrm>
          <a:off x="5633872"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5FE0D1-252C-4775-B016-BBD1745A4359}">
      <dsp:nvSpPr>
        <dsp:cNvPr id="0" name=""/>
        <dsp:cNvSpPr/>
      </dsp:nvSpPr>
      <dsp:spPr>
        <a:xfrm>
          <a:off x="5930117" y="3143293"/>
          <a:ext cx="818189" cy="8181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0A33C8-D2D8-4884-B553-028BF6A871EC}">
      <dsp:nvSpPr>
        <dsp:cNvPr id="0" name=""/>
        <dsp:cNvSpPr/>
      </dsp:nvSpPr>
      <dsp:spPr>
        <a:xfrm>
          <a:off x="7313055" y="2847052"/>
          <a:ext cx="3926111"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n-US" sz="1600" kern="1200" dirty="0"/>
            <a:t>Quizzes in automotive systems’ assembly are hard to be prepared and conducted in paper.</a:t>
          </a:r>
        </a:p>
      </dsp:txBody>
      <dsp:txXfrm>
        <a:off x="7313055" y="2847052"/>
        <a:ext cx="3926111" cy="141067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6447D-F8D4-4DB3-B273-500E2FAFB53D}" type="datetimeFigureOut">
              <a:rPr lang="en-US" smtClean="0"/>
              <a:t>5/22/2022</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354C2-D169-4765-8F01-9E81962C5F9A}" type="slidenum">
              <a:rPr lang="en-US" smtClean="0"/>
              <a:t>‹#›</a:t>
            </a:fld>
            <a:endParaRPr lang="en-US"/>
          </a:p>
        </p:txBody>
      </p:sp>
    </p:spTree>
    <p:extLst>
      <p:ext uri="{BB962C8B-B14F-4D97-AF65-F5344CB8AC3E}">
        <p14:creationId xmlns:p14="http://schemas.microsoft.com/office/powerpoint/2010/main" val="29714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5/22/2022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5/22/2022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5/22/2022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DA16AA21-1863-4931-97CB-99D0A168701B}" type="datetimeFigureOut">
              <a:rPr lang="en-US" dirty="0"/>
              <a:t>5/22/2022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3772C379-9A7C-4C87-A116-CBE9F58B04C5}" type="datetimeFigureOut">
              <a:rPr lang="en-US" dirty="0"/>
              <a:t>5/22/2022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5/22/2022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D8E6066-50E6-2A3A-A29B-CA8316037D69}"/>
              </a:ext>
            </a:extLst>
          </p:cNvPr>
          <p:cNvSpPr>
            <a:spLocks noGrp="1"/>
          </p:cNvSpPr>
          <p:nvPr>
            <p:ph type="ctrTitle"/>
          </p:nvPr>
        </p:nvSpPr>
        <p:spPr/>
        <p:txBody>
          <a:bodyPr/>
          <a:lstStyle/>
          <a:p>
            <a:pPr algn="ctr">
              <a:lnSpc>
                <a:spcPct val="100000"/>
              </a:lnSpc>
            </a:pPr>
            <a:r>
              <a:rPr lang="en-US" sz="4800" dirty="0"/>
              <a:t>Automotive engineering Teaching tool </a:t>
            </a:r>
            <a:br>
              <a:rPr lang="en-US" sz="4800" dirty="0"/>
            </a:br>
            <a:r>
              <a:rPr lang="en-US" sz="4800" dirty="0"/>
              <a:t>with </a:t>
            </a:r>
            <a:br>
              <a:rPr lang="en-US" sz="4800" dirty="0"/>
            </a:br>
            <a:r>
              <a:rPr lang="en-US" sz="4800" dirty="0"/>
              <a:t>interactive assistive elements </a:t>
            </a:r>
            <a:endParaRPr lang="el-CY" sz="4800" dirty="0"/>
          </a:p>
        </p:txBody>
      </p:sp>
      <p:sp>
        <p:nvSpPr>
          <p:cNvPr id="3" name="Υπότιτλος 2">
            <a:extLst>
              <a:ext uri="{FF2B5EF4-FFF2-40B4-BE49-F238E27FC236}">
                <a16:creationId xmlns:a16="http://schemas.microsoft.com/office/drawing/2014/main" id="{D7A3BD1C-94A3-5A09-2432-8DB7E260E41F}"/>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spc="300" dirty="0"/>
              <a:t>Marios </a:t>
            </a:r>
            <a:r>
              <a:rPr lang="en-US" b="1" spc="300" dirty="0" err="1"/>
              <a:t>Pafitis</a:t>
            </a:r>
            <a:endParaRPr lang="en-US" b="1" spc="300" dirty="0"/>
          </a:p>
          <a:p>
            <a:pPr marL="342900" indent="-342900">
              <a:buFont typeface="Arial" panose="020B0604020202020204" pitchFamily="34" charset="0"/>
              <a:buChar char="•"/>
            </a:pPr>
            <a:r>
              <a:rPr lang="en-US" b="1" spc="300" dirty="0"/>
              <a:t>Vasileios Samaras</a:t>
            </a:r>
            <a:endParaRPr lang="el-CY" b="1" spc="300" dirty="0"/>
          </a:p>
        </p:txBody>
      </p:sp>
      <p:pic>
        <p:nvPicPr>
          <p:cNvPr id="5" name="Εικόνα 4">
            <a:extLst>
              <a:ext uri="{FF2B5EF4-FFF2-40B4-BE49-F238E27FC236}">
                <a16:creationId xmlns:a16="http://schemas.microsoft.com/office/drawing/2014/main" id="{3C404391-5325-30D8-CE1F-0E2337F8B1B0}"/>
              </a:ext>
            </a:extLst>
          </p:cNvPr>
          <p:cNvPicPr>
            <a:picLocks noChangeAspect="1"/>
          </p:cNvPicPr>
          <p:nvPr/>
        </p:nvPicPr>
        <p:blipFill>
          <a:blip r:embed="rId2"/>
          <a:stretch>
            <a:fillRect/>
          </a:stretch>
        </p:blipFill>
        <p:spPr>
          <a:xfrm>
            <a:off x="947808" y="527888"/>
            <a:ext cx="3322844" cy="395303"/>
          </a:xfrm>
          <a:prstGeom prst="rect">
            <a:avLst/>
          </a:prstGeom>
        </p:spPr>
      </p:pic>
      <p:sp>
        <p:nvSpPr>
          <p:cNvPr id="7" name="TextBox 6">
            <a:extLst>
              <a:ext uri="{FF2B5EF4-FFF2-40B4-BE49-F238E27FC236}">
                <a16:creationId xmlns:a16="http://schemas.microsoft.com/office/drawing/2014/main" id="{96E8AEC7-D1BE-8DFD-6392-96C5921FA00D}"/>
              </a:ext>
            </a:extLst>
          </p:cNvPr>
          <p:cNvSpPr txBox="1"/>
          <p:nvPr/>
        </p:nvSpPr>
        <p:spPr>
          <a:xfrm>
            <a:off x="4270652" y="527483"/>
            <a:ext cx="6888982" cy="369332"/>
          </a:xfrm>
          <a:prstGeom prst="rect">
            <a:avLst/>
          </a:prstGeom>
          <a:noFill/>
        </p:spPr>
        <p:txBody>
          <a:bodyPr wrap="square">
            <a:spAutoFit/>
          </a:bodyPr>
          <a:lstStyle/>
          <a:p>
            <a:pPr algn="ctr"/>
            <a:r>
              <a:rPr lang="en-US" sz="1800" b="0" i="0" u="none" strike="noStrike" baseline="0" dirty="0">
                <a:solidFill>
                  <a:srgbClr val="000000"/>
                </a:solidFill>
              </a:rPr>
              <a:t> WSS551 Interactive Design for Web Systems - Fall 2022 </a:t>
            </a:r>
            <a:endParaRPr lang="en-US" dirty="0"/>
          </a:p>
        </p:txBody>
      </p:sp>
      <p:pic>
        <p:nvPicPr>
          <p:cNvPr id="6" name="Γραφικό 5" descr="Δρομέας με συμπαγές γέμισμα">
            <a:extLst>
              <a:ext uri="{FF2B5EF4-FFF2-40B4-BE49-F238E27FC236}">
                <a16:creationId xmlns:a16="http://schemas.microsoft.com/office/drawing/2014/main" id="{032FAED2-C983-D2AD-0EFA-4654153122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9440" y="4546239"/>
            <a:ext cx="914400" cy="914400"/>
          </a:xfrm>
          <a:prstGeom prst="rect">
            <a:avLst/>
          </a:prstGeom>
        </p:spPr>
      </p:pic>
    </p:spTree>
    <p:extLst>
      <p:ext uri="{BB962C8B-B14F-4D97-AF65-F5344CB8AC3E}">
        <p14:creationId xmlns:p14="http://schemas.microsoft.com/office/powerpoint/2010/main" val="718797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25E-6 3.7037E-7 C 0.07734 -0.03079 0.15495 -0.06134 0.23125 -0.0662 C 0.30768 -0.07107 0.41862 -0.03704 0.45898 -0.02894 " pathEditMode="relative" rAng="0" ptsTypes="AAA">
                                      <p:cBhvr>
                                        <p:cTn id="26" dur="2000" fill="hold"/>
                                        <p:tgtEl>
                                          <p:spTgt spid="6"/>
                                        </p:tgtEl>
                                        <p:attrNameLst>
                                          <p:attrName>ppt_x</p:attrName>
                                          <p:attrName>ppt_y</p:attrName>
                                        </p:attrNameLst>
                                      </p:cBhvr>
                                      <p:rCtr x="22943" y="-3333"/>
                                    </p:animMotion>
                                  </p:childTnLst>
                                </p:cTn>
                              </p:par>
                              <p:par>
                                <p:cTn id="27" presetID="10" presetClass="entr" presetSubtype="0" fill="hold" grpId="0" nodeType="withEffect">
                                  <p:stCondLst>
                                    <p:cond delay="1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b="1" dirty="0"/>
              <a:t>Teachers</a:t>
            </a:r>
            <a:r>
              <a:rPr lang="en-US" sz="2000" dirty="0"/>
              <a:t> have limited time to spend on teaching every system.</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we learned Also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2. </a:t>
            </a:r>
            <a:endParaRPr lang="en-US" sz="4000" dirty="0"/>
          </a:p>
        </p:txBody>
      </p:sp>
      <p:pic>
        <p:nvPicPr>
          <p:cNvPr id="4" name="Picture 3">
            <a:extLst>
              <a:ext uri="{FF2B5EF4-FFF2-40B4-BE49-F238E27FC236}">
                <a16:creationId xmlns:a16="http://schemas.microsoft.com/office/drawing/2014/main" id="{47693FEB-E143-4731-B677-1976A1DD94C7}"/>
              </a:ext>
            </a:extLst>
          </p:cNvPr>
          <p:cNvPicPr>
            <a:picLocks noChangeAspect="1"/>
          </p:cNvPicPr>
          <p:nvPr/>
        </p:nvPicPr>
        <p:blipFill>
          <a:blip r:embed="rId3"/>
          <a:stretch>
            <a:fillRect/>
          </a:stretch>
        </p:blipFill>
        <p:spPr>
          <a:xfrm>
            <a:off x="1023937" y="3284870"/>
            <a:ext cx="10144125" cy="2305050"/>
          </a:xfrm>
          <a:prstGeom prst="rect">
            <a:avLst/>
          </a:prstGeom>
        </p:spPr>
      </p:pic>
    </p:spTree>
    <p:extLst>
      <p:ext uri="{BB962C8B-B14F-4D97-AF65-F5344CB8AC3E}">
        <p14:creationId xmlns:p14="http://schemas.microsoft.com/office/powerpoint/2010/main" val="15572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b="1" dirty="0"/>
              <a:t>Students</a:t>
            </a:r>
            <a:r>
              <a:rPr lang="en-US" sz="2000" dirty="0"/>
              <a:t> may need someone to explain a concept with simpler works.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Finally, WE learned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3. </a:t>
            </a:r>
            <a:endParaRPr lang="en-US" sz="4000" dirty="0"/>
          </a:p>
        </p:txBody>
      </p:sp>
      <p:sp>
        <p:nvSpPr>
          <p:cNvPr id="6" name="TextBox 5">
            <a:extLst>
              <a:ext uri="{FF2B5EF4-FFF2-40B4-BE49-F238E27FC236}">
                <a16:creationId xmlns:a16="http://schemas.microsoft.com/office/drawing/2014/main" id="{42F5C97B-5A14-4B47-9455-F61FFFF8D290}"/>
              </a:ext>
            </a:extLst>
          </p:cNvPr>
          <p:cNvSpPr txBox="1"/>
          <p:nvPr/>
        </p:nvSpPr>
        <p:spPr>
          <a:xfrm>
            <a:off x="1074655" y="2482941"/>
            <a:ext cx="10471808" cy="960135"/>
          </a:xfrm>
          <a:prstGeom prst="rect">
            <a:avLst/>
          </a:prstGeom>
          <a:noFill/>
        </p:spPr>
        <p:txBody>
          <a:bodyPr wrap="square">
            <a:spAutoFit/>
          </a:bodyPr>
          <a:lstStyle/>
          <a:p>
            <a:pPr indent="-457200">
              <a:lnSpc>
                <a:spcPct val="150000"/>
              </a:lnSpc>
            </a:pPr>
            <a:r>
              <a:rPr lang="en-US" sz="2000" b="1" dirty="0"/>
              <a:t>Students</a:t>
            </a:r>
            <a:r>
              <a:rPr lang="en-US" sz="2000" dirty="0"/>
              <a:t> prefer to use their smartphone than their personal computer (may not have access to one). </a:t>
            </a:r>
          </a:p>
        </p:txBody>
      </p:sp>
      <p:sp>
        <p:nvSpPr>
          <p:cNvPr id="7" name="TextBox 6">
            <a:extLst>
              <a:ext uri="{FF2B5EF4-FFF2-40B4-BE49-F238E27FC236}">
                <a16:creationId xmlns:a16="http://schemas.microsoft.com/office/drawing/2014/main" id="{0A41BFBC-3B66-477A-9C90-435A13039753}"/>
              </a:ext>
            </a:extLst>
          </p:cNvPr>
          <p:cNvSpPr txBox="1"/>
          <p:nvPr/>
        </p:nvSpPr>
        <p:spPr>
          <a:xfrm>
            <a:off x="438149" y="2276603"/>
            <a:ext cx="1477661" cy="707886"/>
          </a:xfrm>
          <a:prstGeom prst="rect">
            <a:avLst/>
          </a:prstGeom>
          <a:noFill/>
        </p:spPr>
        <p:txBody>
          <a:bodyPr wrap="square">
            <a:spAutoFit/>
          </a:bodyPr>
          <a:lstStyle/>
          <a:p>
            <a:r>
              <a:rPr lang="en-US" sz="4000" dirty="0">
                <a:solidFill>
                  <a:schemeClr val="accent2"/>
                </a:solidFill>
              </a:rPr>
              <a:t>4. </a:t>
            </a:r>
            <a:endParaRPr lang="en-US" sz="4000" dirty="0"/>
          </a:p>
        </p:txBody>
      </p:sp>
      <p:pic>
        <p:nvPicPr>
          <p:cNvPr id="3" name="Picture 2">
            <a:extLst>
              <a:ext uri="{FF2B5EF4-FFF2-40B4-BE49-F238E27FC236}">
                <a16:creationId xmlns:a16="http://schemas.microsoft.com/office/drawing/2014/main" id="{BAFB0612-A89A-4102-9DA5-1A5C3A0EDCA8}"/>
              </a:ext>
            </a:extLst>
          </p:cNvPr>
          <p:cNvPicPr>
            <a:picLocks noChangeAspect="1"/>
          </p:cNvPicPr>
          <p:nvPr/>
        </p:nvPicPr>
        <p:blipFill>
          <a:blip r:embed="rId3"/>
          <a:stretch>
            <a:fillRect/>
          </a:stretch>
        </p:blipFill>
        <p:spPr>
          <a:xfrm>
            <a:off x="853542" y="3742940"/>
            <a:ext cx="10144125" cy="2533650"/>
          </a:xfrm>
          <a:prstGeom prst="rect">
            <a:avLst/>
          </a:prstGeom>
        </p:spPr>
      </p:pic>
    </p:spTree>
    <p:extLst>
      <p:ext uri="{BB962C8B-B14F-4D97-AF65-F5344CB8AC3E}">
        <p14:creationId xmlns:p14="http://schemas.microsoft.com/office/powerpoint/2010/main" val="287886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dirty="0">
                <a:solidFill>
                  <a:schemeClr val="tx1"/>
                </a:solidFill>
                <a:latin typeface="+mj-lt"/>
                <a:ea typeface="+mj-ea"/>
                <a:cs typeface="+mj-cs"/>
              </a:rPr>
              <a:t>Persona 1</a:t>
            </a: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134235" cy="5158779"/>
          </a:xfrm>
        </p:spPr>
        <p:txBody>
          <a:bodyPr vert="horz" lIns="91440" tIns="45720" rIns="91440" bIns="45720" rtlCol="0" anchor="t">
            <a:normAutofit lnSpcReduction="10000"/>
          </a:bodyPr>
          <a:lstStyle/>
          <a:p>
            <a:r>
              <a:rPr lang="en-US" sz="1800" b="1" dirty="0"/>
              <a:t>Name</a:t>
            </a:r>
            <a:r>
              <a:rPr lang="en-US" sz="1800" dirty="0"/>
              <a:t>: </a:t>
            </a:r>
            <a:r>
              <a:rPr lang="en-US" sz="1800" dirty="0" err="1"/>
              <a:t>Kikkos</a:t>
            </a:r>
            <a:r>
              <a:rPr lang="en-US" sz="1800" dirty="0"/>
              <a:t> </a:t>
            </a:r>
            <a:r>
              <a:rPr lang="en-US" sz="1800" dirty="0" err="1"/>
              <a:t>Kikkou</a:t>
            </a:r>
            <a:endParaRPr lang="en-US" sz="1800" dirty="0"/>
          </a:p>
          <a:p>
            <a:r>
              <a:rPr lang="en-US" sz="1800" b="1" dirty="0"/>
              <a:t>Occupation</a:t>
            </a:r>
            <a:r>
              <a:rPr lang="en-US" sz="1800" dirty="0"/>
              <a:t>: Technical School Instructor</a:t>
            </a:r>
          </a:p>
          <a:p>
            <a:r>
              <a:rPr lang="en-US" sz="1800" b="1" dirty="0"/>
              <a:t>Age</a:t>
            </a:r>
            <a:r>
              <a:rPr lang="en-US" sz="1800" dirty="0"/>
              <a:t>: 52</a:t>
            </a:r>
          </a:p>
          <a:p>
            <a:r>
              <a:rPr lang="en-US" sz="1800" b="1" dirty="0"/>
              <a:t>Status</a:t>
            </a:r>
            <a:r>
              <a:rPr lang="en-US" sz="1800" dirty="0"/>
              <a:t>: Married + 4 children</a:t>
            </a:r>
          </a:p>
          <a:p>
            <a:endParaRPr lang="en-US" sz="1800" dirty="0"/>
          </a:p>
          <a:p>
            <a:r>
              <a:rPr lang="en-US" sz="1800" b="1" dirty="0"/>
              <a:t>Bio</a:t>
            </a:r>
            <a:r>
              <a:rPr lang="en-US" sz="1800" dirty="0"/>
              <a:t>: </a:t>
            </a:r>
          </a:p>
          <a:p>
            <a:pPr marL="0" indent="0">
              <a:buNone/>
            </a:pPr>
            <a:r>
              <a:rPr lang="en-US" sz="1800" dirty="0"/>
              <a:t>He is 11 years at education public sector and was 12 years at heavy-duty tractor services. Has basic knowledge  in computers and the English language. Obtained a BSc in Mechanical Engineering. Teaches a series of automotive technology lessons.</a:t>
            </a:r>
          </a:p>
          <a:p>
            <a:pPr marL="0" indent="0">
              <a:buNone/>
            </a:pPr>
            <a:r>
              <a:rPr lang="en-US" sz="1800" dirty="0"/>
              <a:t>As an automotive expert, he can easily handle machinery and mechanical systems. Usually, spends his most time at the school laboratories preparing his everyday lectures and practical workshops on basic automotive systems.</a:t>
            </a:r>
          </a:p>
          <a:p>
            <a:endParaRPr lang="en-US" sz="1800" dirty="0"/>
          </a:p>
        </p:txBody>
      </p:sp>
      <p:pic>
        <p:nvPicPr>
          <p:cNvPr id="15" name="Picture 14">
            <a:extLst>
              <a:ext uri="{FF2B5EF4-FFF2-40B4-BE49-F238E27FC236}">
                <a16:creationId xmlns:a16="http://schemas.microsoft.com/office/drawing/2014/main" id="{3AAF6CC1-A3FB-4AC7-907A-CB6E9321CEB1}"/>
              </a:ext>
            </a:extLst>
          </p:cNvPr>
          <p:cNvPicPr>
            <a:picLocks noChangeAspect="1"/>
          </p:cNvPicPr>
          <p:nvPr/>
        </p:nvPicPr>
        <p:blipFill rotWithShape="1">
          <a:blip r:embed="rId2">
            <a:extLst>
              <a:ext uri="{28A0092B-C50C-407E-A947-70E740481C1C}">
                <a14:useLocalDpi xmlns:a14="http://schemas.microsoft.com/office/drawing/2010/main" val="0"/>
              </a:ext>
            </a:extLst>
          </a:blip>
          <a:srcRect l="8680" r="3720"/>
          <a:stretch/>
        </p:blipFill>
        <p:spPr>
          <a:xfrm>
            <a:off x="838200" y="1030116"/>
            <a:ext cx="4914900" cy="5035957"/>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Tree>
    <p:extLst>
      <p:ext uri="{BB962C8B-B14F-4D97-AF65-F5344CB8AC3E}">
        <p14:creationId xmlns:p14="http://schemas.microsoft.com/office/powerpoint/2010/main" val="289421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500"/>
                                        <p:tgtEl>
                                          <p:spTgt spid="10">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fade">
                                      <p:cBhvr>
                                        <p:cTn id="27" dur="500"/>
                                        <p:tgtEl>
                                          <p:spTgt spid="10">
                                            <p:txEl>
                                              <p:pRg st="6" end="6"/>
                                            </p:txEl>
                                          </p:spTgt>
                                        </p:tgtEl>
                                      </p:cBhvr>
                                    </p:animEffect>
                                  </p:childTnLst>
                                </p:cTn>
                              </p:par>
                            </p:childTnLst>
                          </p:cTn>
                        </p:par>
                        <p:par>
                          <p:cTn id="28" fill="hold">
                            <p:stCondLst>
                              <p:cond delay="50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0">
                                            <p:txEl>
                                              <p:pRg st="7" end="7"/>
                                            </p:txEl>
                                          </p:spTgt>
                                        </p:tgtEl>
                                        <p:attrNameLst>
                                          <p:attrName>style.visibility</p:attrName>
                                        </p:attrNameLst>
                                      </p:cBhvr>
                                      <p:to>
                                        <p:strVal val="visible"/>
                                      </p:to>
                                    </p:set>
                                    <p:animEffect transition="in" filter="fade">
                                      <p:cBhvr>
                                        <p:cTn id="31"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tomotive Engineering Major | Courses For Degree | Career Girls">
            <a:extLst>
              <a:ext uri="{FF2B5EF4-FFF2-40B4-BE49-F238E27FC236}">
                <a16:creationId xmlns:a16="http://schemas.microsoft.com/office/drawing/2014/main" id="{CE3300AF-A9A6-442D-AAD8-A487858EDB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676" r="4730"/>
          <a:stretch/>
        </p:blipFill>
        <p:spPr bwMode="auto">
          <a:xfrm>
            <a:off x="698499" y="986359"/>
            <a:ext cx="5134235" cy="5123470"/>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dirty="0">
                <a:solidFill>
                  <a:schemeClr val="tx1"/>
                </a:solidFill>
                <a:latin typeface="+mj-lt"/>
                <a:ea typeface="+mj-ea"/>
                <a:cs typeface="+mj-cs"/>
              </a:rPr>
              <a:t>Persona 2</a:t>
            </a: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343785" cy="5158779"/>
          </a:xfrm>
        </p:spPr>
        <p:txBody>
          <a:bodyPr vert="horz" lIns="91440" tIns="45720" rIns="91440" bIns="45720" rtlCol="0" anchor="t">
            <a:normAutofit/>
          </a:bodyPr>
          <a:lstStyle/>
          <a:p>
            <a:r>
              <a:rPr lang="en-US" sz="1800" b="1" dirty="0"/>
              <a:t>Name</a:t>
            </a:r>
            <a:r>
              <a:rPr lang="en-US" sz="1800" dirty="0"/>
              <a:t>: Maria </a:t>
            </a:r>
            <a:r>
              <a:rPr lang="en-US" sz="1800" dirty="0" err="1"/>
              <a:t>Andreou</a:t>
            </a:r>
            <a:endParaRPr lang="en-US" sz="1800" dirty="0"/>
          </a:p>
          <a:p>
            <a:r>
              <a:rPr lang="en-US" sz="1800" b="1" dirty="0"/>
              <a:t>Occupation</a:t>
            </a:r>
            <a:r>
              <a:rPr lang="en-US" sz="1800" dirty="0"/>
              <a:t>: Cyprus Technical School Student</a:t>
            </a:r>
          </a:p>
          <a:p>
            <a:r>
              <a:rPr lang="en-US" sz="1800" b="1" dirty="0"/>
              <a:t>Age</a:t>
            </a:r>
            <a:r>
              <a:rPr lang="en-US" sz="1800" dirty="0"/>
              <a:t>: 16</a:t>
            </a:r>
          </a:p>
          <a:p>
            <a:pPr marL="0" indent="0">
              <a:buNone/>
            </a:pPr>
            <a:endParaRPr lang="en-US" sz="1800" dirty="0"/>
          </a:p>
          <a:p>
            <a:r>
              <a:rPr lang="en-US" sz="1800" b="1" dirty="0"/>
              <a:t>Bio</a:t>
            </a:r>
            <a:r>
              <a:rPr lang="en-US" sz="1800" dirty="0"/>
              <a:t>: </a:t>
            </a:r>
          </a:p>
          <a:p>
            <a:pPr marL="0" indent="0" algn="just">
              <a:buNone/>
            </a:pPr>
            <a:r>
              <a:rPr lang="en-US" sz="1800" dirty="0"/>
              <a:t>She studies vehicle engineering. She usually plays with and services her 50cc motorbike. She spends a lot of time watching tic-toc and talking with boys. She is an average student and has poor English knowledge. Usually in the class she feels boring. After schools she helps at her father’s business. </a:t>
            </a:r>
          </a:p>
        </p:txBody>
      </p:sp>
    </p:spTree>
    <p:extLst>
      <p:ext uri="{BB962C8B-B14F-4D97-AF65-F5344CB8AC3E}">
        <p14:creationId xmlns:p14="http://schemas.microsoft.com/office/powerpoint/2010/main" val="274453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03776" y="992496"/>
            <a:ext cx="6190412" cy="825404"/>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Scenario Example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03775" y="2003925"/>
            <a:ext cx="6648181" cy="4527503"/>
          </a:xfrm>
        </p:spPr>
        <p:txBody>
          <a:bodyPr vert="horz" lIns="91440" tIns="45720" rIns="91440" bIns="45720" rtlCol="0" anchor="t">
            <a:normAutofit lnSpcReduction="10000"/>
          </a:bodyPr>
          <a:lstStyle/>
          <a:p>
            <a:r>
              <a:rPr lang="en-US" sz="1800" dirty="0"/>
              <a:t>Maria has been playing all the afternoon at her 50cc motorbike since she came home after school. Tomorrow, she has a test at school about the suspension system of vehicles. She is so tired and bored to read all the theoretical material that her tutor has provided them.</a:t>
            </a:r>
          </a:p>
          <a:p>
            <a:r>
              <a:rPr lang="en-US" sz="1800" dirty="0"/>
              <a:t>As an alternative, she tries to study the basics on the website, since she uses it as a refence for her 50cc motorbike repairments as well. She browses for the suspension system in the learning section and selects the difficulty level to high school students. She hovers the mouse above the different components of the beautiful visuals, to reveal their functionality. </a:t>
            </a:r>
          </a:p>
          <a:p>
            <a:r>
              <a:rPr lang="en-US" sz="1800" dirty="0"/>
              <a:t>After 20 minutes, she leaves the house to hang out with her friends. While being in the car, she opens the website in her smartphone to study a little bit more. From the menu, she loads the system again and by pressing the different points of interests she reveals their description. </a:t>
            </a:r>
          </a:p>
        </p:txBody>
      </p:sp>
      <p:pic>
        <p:nvPicPr>
          <p:cNvPr id="2050" name="Picture 2">
            <a:extLst>
              <a:ext uri="{FF2B5EF4-FFF2-40B4-BE49-F238E27FC236}">
                <a16:creationId xmlns:a16="http://schemas.microsoft.com/office/drawing/2014/main" id="{7A2DACD8-FD36-40B7-9F0C-052639217F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697"/>
          <a:stretch/>
        </p:blipFill>
        <p:spPr bwMode="auto">
          <a:xfrm>
            <a:off x="7451956" y="1627820"/>
            <a:ext cx="4356099" cy="4493579"/>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jpeg" descr="Diagram  Description automatically generated">
            <a:extLst>
              <a:ext uri="{FF2B5EF4-FFF2-40B4-BE49-F238E27FC236}">
                <a16:creationId xmlns:a16="http://schemas.microsoft.com/office/drawing/2014/main" id="{CE3D69D5-4534-B0CB-F280-A93065AFA581}"/>
              </a:ext>
            </a:extLst>
          </p:cNvPr>
          <p:cNvPicPr>
            <a:picLocks noChangeAspect="1"/>
          </p:cNvPicPr>
          <p:nvPr/>
        </p:nvPicPr>
        <p:blipFill>
          <a:blip r:embed="rId2" cstate="print"/>
          <a:stretch>
            <a:fillRect/>
          </a:stretch>
        </p:blipFill>
        <p:spPr>
          <a:xfrm>
            <a:off x="380999" y="43502"/>
            <a:ext cx="6818244" cy="6756641"/>
          </a:xfrm>
          <a:prstGeom prst="rect">
            <a:avLst/>
          </a:prstGeom>
        </p:spPr>
      </p:pic>
      <p:sp>
        <p:nvSpPr>
          <p:cNvPr id="3" name="Title 1">
            <a:extLst>
              <a:ext uri="{FF2B5EF4-FFF2-40B4-BE49-F238E27FC236}">
                <a16:creationId xmlns:a16="http://schemas.microsoft.com/office/drawing/2014/main" id="{75D80E34-59FE-4C66-A9EA-35C8952247DE}"/>
              </a:ext>
            </a:extLst>
          </p:cNvPr>
          <p:cNvSpPr txBox="1">
            <a:spLocks/>
          </p:cNvSpPr>
          <p:nvPr/>
        </p:nvSpPr>
        <p:spPr>
          <a:xfrm>
            <a:off x="7378700" y="1170296"/>
            <a:ext cx="3958888"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SITE PATH</a:t>
            </a:r>
          </a:p>
        </p:txBody>
      </p:sp>
      <p:sp>
        <p:nvSpPr>
          <p:cNvPr id="4" name="Content Placeholder 3">
            <a:extLst>
              <a:ext uri="{FF2B5EF4-FFF2-40B4-BE49-F238E27FC236}">
                <a16:creationId xmlns:a16="http://schemas.microsoft.com/office/drawing/2014/main" id="{E47AC45A-F1CC-43A3-A46D-48793E205E62}"/>
              </a:ext>
            </a:extLst>
          </p:cNvPr>
          <p:cNvSpPr txBox="1">
            <a:spLocks/>
          </p:cNvSpPr>
          <p:nvPr/>
        </p:nvSpPr>
        <p:spPr>
          <a:xfrm>
            <a:off x="7378701" y="2298700"/>
            <a:ext cx="4432300" cy="399860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dirty="0"/>
              <a:t>With the site path we tried to explore different types of users and how they can potentially access our website. For example:</a:t>
            </a:r>
          </a:p>
          <a:p>
            <a:pPr lvl="1">
              <a:lnSpc>
                <a:spcPct val="150000"/>
              </a:lnSpc>
            </a:pPr>
            <a:r>
              <a:rPr lang="en-US" sz="1600" b="1" dirty="0"/>
              <a:t>Teacher: </a:t>
            </a:r>
            <a:r>
              <a:rPr lang="en-US" sz="1600" dirty="0"/>
              <a:t>Homepage</a:t>
            </a:r>
            <a:endParaRPr lang="en-US" sz="1600" b="1" dirty="0"/>
          </a:p>
          <a:p>
            <a:pPr lvl="1">
              <a:lnSpc>
                <a:spcPct val="150000"/>
              </a:lnSpc>
            </a:pPr>
            <a:r>
              <a:rPr lang="en-US" sz="1600" b="1" dirty="0"/>
              <a:t>Student: </a:t>
            </a:r>
            <a:r>
              <a:rPr lang="en-US" sz="1600" dirty="0"/>
              <a:t>Homepage</a:t>
            </a:r>
          </a:p>
          <a:p>
            <a:pPr lvl="1">
              <a:lnSpc>
                <a:spcPct val="150000"/>
              </a:lnSpc>
            </a:pPr>
            <a:r>
              <a:rPr lang="en-US" sz="1600" b="1" dirty="0"/>
              <a:t>Mechanical Engineer: </a:t>
            </a:r>
            <a:r>
              <a:rPr lang="en-US" sz="1600" dirty="0"/>
              <a:t>Browsing</a:t>
            </a:r>
          </a:p>
          <a:p>
            <a:pPr lvl="1">
              <a:lnSpc>
                <a:spcPct val="150000"/>
              </a:lnSpc>
            </a:pPr>
            <a:r>
              <a:rPr lang="en-US" sz="1600" b="1" dirty="0"/>
              <a:t>Job Hunter: </a:t>
            </a:r>
            <a:r>
              <a:rPr lang="en-US" sz="1600" dirty="0"/>
              <a:t>Contact us</a:t>
            </a:r>
          </a:p>
        </p:txBody>
      </p:sp>
    </p:spTree>
    <p:extLst>
      <p:ext uri="{BB962C8B-B14F-4D97-AF65-F5344CB8AC3E}">
        <p14:creationId xmlns:p14="http://schemas.microsoft.com/office/powerpoint/2010/main" val="18550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diagram&#10;&#10;Description automatically generated">
            <a:extLst>
              <a:ext uri="{FF2B5EF4-FFF2-40B4-BE49-F238E27FC236}">
                <a16:creationId xmlns:a16="http://schemas.microsoft.com/office/drawing/2014/main" id="{9EB99E14-1654-4C2B-8428-3E6B37E1CB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r="2848" b="49776"/>
          <a:stretch/>
        </p:blipFill>
        <p:spPr bwMode="auto">
          <a:xfrm>
            <a:off x="803776" y="2506771"/>
            <a:ext cx="5029200" cy="376034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Application</a:t>
            </a:r>
          </a:p>
        </p:txBody>
      </p:sp>
      <p:pic>
        <p:nvPicPr>
          <p:cNvPr id="38" name="Picture 37" descr="A picture containing diagram&#10;&#10;Description automatically generated">
            <a:extLst>
              <a:ext uri="{FF2B5EF4-FFF2-40B4-BE49-F238E27FC236}">
                <a16:creationId xmlns:a16="http://schemas.microsoft.com/office/drawing/2014/main" id="{36EE9438-F79E-494A-8C9A-ADA8174CEE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t="51383" r="2848"/>
          <a:stretch/>
        </p:blipFill>
        <p:spPr bwMode="auto">
          <a:xfrm>
            <a:off x="6096000" y="2506771"/>
            <a:ext cx="5195430" cy="376034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9" name="Content Placeholder 3">
            <a:extLst>
              <a:ext uri="{FF2B5EF4-FFF2-40B4-BE49-F238E27FC236}">
                <a16:creationId xmlns:a16="http://schemas.microsoft.com/office/drawing/2014/main" id="{A659DAD2-6E0F-4B91-8458-40958D4F57D2}"/>
              </a:ext>
            </a:extLst>
          </p:cNvPr>
          <p:cNvSpPr txBox="1">
            <a:spLocks/>
          </p:cNvSpPr>
          <p:nvPr/>
        </p:nvSpPr>
        <p:spPr>
          <a:xfrm>
            <a:off x="803776" y="1300233"/>
            <a:ext cx="10487654"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prototype for the application view to understand how the different elements will adapt in a smartphone screen. Based on the scenario mentioned earlier we understood that most of the students will be using our website in their smartphone.  </a:t>
            </a:r>
          </a:p>
        </p:txBody>
      </p:sp>
    </p:spTree>
    <p:extLst>
      <p:ext uri="{BB962C8B-B14F-4D97-AF65-F5344CB8AC3E}">
        <p14:creationId xmlns:p14="http://schemas.microsoft.com/office/powerpoint/2010/main" val="12516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538BFA-0C33-4F6D-ADF7-8C774375B70E}"/>
              </a:ext>
            </a:extLst>
          </p:cNvPr>
          <p:cNvPicPr>
            <a:picLocks noChangeAspect="1"/>
          </p:cNvPicPr>
          <p:nvPr/>
        </p:nvPicPr>
        <p:blipFill>
          <a:blip r:embed="rId2"/>
          <a:stretch>
            <a:fillRect/>
          </a:stretch>
        </p:blipFill>
        <p:spPr>
          <a:xfrm>
            <a:off x="803776" y="3303187"/>
            <a:ext cx="5362940" cy="3067816"/>
          </a:xfrm>
          <a:prstGeom prst="rect">
            <a:avLst/>
          </a:prstGeom>
          <a:ln>
            <a:noFill/>
          </a:ln>
          <a:effectLst>
            <a:outerShdw blurRad="292100" dist="139700" dir="2700000" algn="tl" rotWithShape="0">
              <a:srgbClr val="333333">
                <a:alpha val="65000"/>
              </a:srgbClr>
            </a:outerShdw>
          </a:effec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(1)</a:t>
            </a:r>
          </a:p>
        </p:txBody>
      </p:sp>
      <p:pic>
        <p:nvPicPr>
          <p:cNvPr id="35" name="Picture 34" descr="Diagram&#10;&#10;Description automatically generated">
            <a:extLst>
              <a:ext uri="{FF2B5EF4-FFF2-40B4-BE49-F238E27FC236}">
                <a16:creationId xmlns:a16="http://schemas.microsoft.com/office/drawing/2014/main" id="{CC64703C-A44A-437E-B3B6-C6B8FF526361}"/>
              </a:ext>
            </a:extLst>
          </p:cNvPr>
          <p:cNvPicPr>
            <a:picLocks noChangeAspect="1"/>
          </p:cNvPicPr>
          <p:nvPr/>
        </p:nvPicPr>
        <p:blipFill>
          <a:blip r:embed="rId4"/>
          <a:stretch>
            <a:fillRect/>
          </a:stretch>
        </p:blipFill>
        <p:spPr>
          <a:xfrm>
            <a:off x="6944535" y="1040349"/>
            <a:ext cx="4895043" cy="3475918"/>
          </a:xfrm>
          <a:prstGeom prst="rect">
            <a:avLst/>
          </a:prstGeom>
          <a:ln>
            <a:noFill/>
          </a:ln>
          <a:effectLst>
            <a:outerShdw blurRad="292100" dist="139700" dir="2700000" algn="tl" rotWithShape="0">
              <a:srgbClr val="333333">
                <a:alpha val="65000"/>
              </a:srgbClr>
            </a:outerShdw>
          </a:effectLst>
        </p:spPr>
      </p:pic>
      <p:sp>
        <p:nvSpPr>
          <p:cNvPr id="2" name="Arrow: Notched Right 1">
            <a:extLst>
              <a:ext uri="{FF2B5EF4-FFF2-40B4-BE49-F238E27FC236}">
                <a16:creationId xmlns:a16="http://schemas.microsoft.com/office/drawing/2014/main" id="{B3DB8ABA-4B22-414C-94EB-AB8DC1203D7A}"/>
              </a:ext>
            </a:extLst>
          </p:cNvPr>
          <p:cNvSpPr/>
          <p:nvPr/>
        </p:nvSpPr>
        <p:spPr>
          <a:xfrm rot="19800000">
            <a:off x="5131469" y="3580445"/>
            <a:ext cx="2470943" cy="642338"/>
          </a:xfrm>
          <a:prstGeom prst="notchedRightArrow">
            <a:avLst>
              <a:gd name="adj1" fmla="val 46615"/>
              <a:gd name="adj2" fmla="val 6838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C13F3B1D-9B4C-4C50-B72F-B2F88121D925}"/>
              </a:ext>
            </a:extLst>
          </p:cNvPr>
          <p:cNvSpPr txBox="1">
            <a:spLocks/>
          </p:cNvSpPr>
          <p:nvPr/>
        </p:nvSpPr>
        <p:spPr>
          <a:xfrm>
            <a:off x="803776" y="1165248"/>
            <a:ext cx="5495423"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throw-away prototype focusing mostly on the teacher’s requirements. It demonstrates how a teacher can create and modify a vehicle system. </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6958084" y="4846226"/>
            <a:ext cx="4895042" cy="180088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Medium fidelity prototype created with Bootstrap, HTML, CSS and JavaScript. It demonstrates the basic functionalities such as drop-down menus, drag-and-drop etc.  </a:t>
            </a:r>
          </a:p>
        </p:txBody>
      </p:sp>
    </p:spTree>
    <p:extLst>
      <p:ext uri="{BB962C8B-B14F-4D97-AF65-F5344CB8AC3E}">
        <p14:creationId xmlns:p14="http://schemas.microsoft.com/office/powerpoint/2010/main" val="257214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(2)</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4406884" y="3429000"/>
            <a:ext cx="3724275" cy="157807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r">
              <a:buNone/>
            </a:pPr>
            <a:r>
              <a:rPr lang="en-US" b="1" dirty="0">
                <a:solidFill>
                  <a:schemeClr val="accent2"/>
                </a:solidFill>
              </a:rPr>
              <a:t>Quiz: </a:t>
            </a:r>
          </a:p>
          <a:p>
            <a:pPr marL="0" indent="0" algn="r">
              <a:buNone/>
            </a:pPr>
            <a:r>
              <a:rPr lang="en-US" dirty="0"/>
              <a:t>Drag-and-drop the system’s components to assemble it.</a:t>
            </a:r>
          </a:p>
        </p:txBody>
      </p:sp>
      <p:pic>
        <p:nvPicPr>
          <p:cNvPr id="9" name="Picture 8" descr="Text&#10;&#10;Description automatically generated">
            <a:extLst>
              <a:ext uri="{FF2B5EF4-FFF2-40B4-BE49-F238E27FC236}">
                <a16:creationId xmlns:a16="http://schemas.microsoft.com/office/drawing/2014/main" id="{4C154A1A-C09E-4EE2-9CCE-010C1C7D0C9A}"/>
              </a:ext>
            </a:extLst>
          </p:cNvPr>
          <p:cNvPicPr>
            <a:picLocks noChangeAspect="1"/>
          </p:cNvPicPr>
          <p:nvPr/>
        </p:nvPicPr>
        <p:blipFill>
          <a:blip r:embed="rId3"/>
          <a:stretch>
            <a:fillRect/>
          </a:stretch>
        </p:blipFill>
        <p:spPr>
          <a:xfrm>
            <a:off x="343599" y="1173243"/>
            <a:ext cx="3555301" cy="4369529"/>
          </a:xfrm>
          <a:prstGeom prst="rect">
            <a:avLst/>
          </a:prstGeom>
          <a:ln>
            <a:noFill/>
          </a:ln>
          <a:effectLst>
            <a:outerShdw blurRad="292100" dist="139700" dir="2700000" algn="tl" rotWithShape="0">
              <a:srgbClr val="333333">
                <a:alpha val="65000"/>
              </a:srgbClr>
            </a:outerShdw>
          </a:effectLst>
        </p:spPr>
      </p:pic>
      <p:pic>
        <p:nvPicPr>
          <p:cNvPr id="10" name="Picture 9" descr="Diagram&#10;&#10;Description automatically generated">
            <a:extLst>
              <a:ext uri="{FF2B5EF4-FFF2-40B4-BE49-F238E27FC236}">
                <a16:creationId xmlns:a16="http://schemas.microsoft.com/office/drawing/2014/main" id="{B7731A0C-46B6-4EBD-A2F0-BECBE14268D1}"/>
              </a:ext>
            </a:extLst>
          </p:cNvPr>
          <p:cNvPicPr>
            <a:picLocks noChangeAspect="1"/>
          </p:cNvPicPr>
          <p:nvPr/>
        </p:nvPicPr>
        <p:blipFill>
          <a:blip r:embed="rId4"/>
          <a:stretch>
            <a:fillRect/>
          </a:stretch>
        </p:blipFill>
        <p:spPr>
          <a:xfrm>
            <a:off x="8263361" y="271841"/>
            <a:ext cx="3585040" cy="6314318"/>
          </a:xfrm>
          <a:prstGeom prst="rect">
            <a:avLst/>
          </a:prstGeom>
          <a:ln>
            <a:noFill/>
          </a:ln>
          <a:effectLst>
            <a:outerShdw blurRad="292100" dist="139700" dir="2700000" algn="tl" rotWithShape="0">
              <a:srgbClr val="333333">
                <a:alpha val="65000"/>
              </a:srgbClr>
            </a:outerShdw>
          </a:effectLst>
        </p:spPr>
      </p:pic>
      <p:sp>
        <p:nvSpPr>
          <p:cNvPr id="12" name="Content Placeholder 3">
            <a:extLst>
              <a:ext uri="{FF2B5EF4-FFF2-40B4-BE49-F238E27FC236}">
                <a16:creationId xmlns:a16="http://schemas.microsoft.com/office/drawing/2014/main" id="{B35FF2C6-3A10-4D88-BAB2-B4B4CFE4EBC0}"/>
              </a:ext>
            </a:extLst>
          </p:cNvPr>
          <p:cNvSpPr txBox="1">
            <a:spLocks/>
          </p:cNvSpPr>
          <p:nvPr/>
        </p:nvSpPr>
        <p:spPr>
          <a:xfrm>
            <a:off x="4153150" y="1173243"/>
            <a:ext cx="3724275" cy="178851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solidFill>
                  <a:schemeClr val="accent2"/>
                </a:solidFill>
              </a:rPr>
              <a:t>Learn: </a:t>
            </a:r>
          </a:p>
          <a:p>
            <a:pPr marL="0" indent="0">
              <a:buNone/>
            </a:pPr>
            <a:r>
              <a:rPr lang="en-US" dirty="0"/>
              <a:t>See a 3D preview of the system and hover the mouse above the components to learn about their functionality.</a:t>
            </a:r>
          </a:p>
        </p:txBody>
      </p:sp>
      <p:pic>
        <p:nvPicPr>
          <p:cNvPr id="13" name="Picture 12" descr="Graphical user interface, text, application, Teams&#10;&#10;Description automatically generated">
            <a:extLst>
              <a:ext uri="{FF2B5EF4-FFF2-40B4-BE49-F238E27FC236}">
                <a16:creationId xmlns:a16="http://schemas.microsoft.com/office/drawing/2014/main" id="{8A7CF891-572C-4877-996B-6F55B990034A}"/>
              </a:ext>
            </a:extLst>
          </p:cNvPr>
          <p:cNvPicPr>
            <a:picLocks noChangeAspect="1"/>
          </p:cNvPicPr>
          <p:nvPr/>
        </p:nvPicPr>
        <p:blipFill rotWithShape="1">
          <a:blip r:embed="rId5"/>
          <a:srcRect t="1" b="66700"/>
          <a:stretch/>
        </p:blipFill>
        <p:spPr bwMode="auto">
          <a:xfrm>
            <a:off x="343599" y="5712201"/>
            <a:ext cx="3555301" cy="85448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4" name="Content Placeholder 3">
            <a:extLst>
              <a:ext uri="{FF2B5EF4-FFF2-40B4-BE49-F238E27FC236}">
                <a16:creationId xmlns:a16="http://schemas.microsoft.com/office/drawing/2014/main" id="{4B063C60-D817-456D-9CE4-63E721CF0764}"/>
              </a:ext>
            </a:extLst>
          </p:cNvPr>
          <p:cNvSpPr txBox="1">
            <a:spLocks/>
          </p:cNvSpPr>
          <p:nvPr/>
        </p:nvSpPr>
        <p:spPr>
          <a:xfrm>
            <a:off x="4284836" y="5542773"/>
            <a:ext cx="3724275" cy="102391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en-US" i="1" dirty="0"/>
              <a:t>“Our potential users find the design user friendly and straightforward. “</a:t>
            </a:r>
          </a:p>
        </p:txBody>
      </p:sp>
    </p:spTree>
    <p:extLst>
      <p:ext uri="{BB962C8B-B14F-4D97-AF65-F5344CB8AC3E}">
        <p14:creationId xmlns:p14="http://schemas.microsoft.com/office/powerpoint/2010/main" val="30803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requirements</a:t>
            </a:r>
          </a:p>
        </p:txBody>
      </p:sp>
      <p:sp>
        <p:nvSpPr>
          <p:cNvPr id="4" name="Content Placeholder 3">
            <a:extLst>
              <a:ext uri="{FF2B5EF4-FFF2-40B4-BE49-F238E27FC236}">
                <a16:creationId xmlns:a16="http://schemas.microsoft.com/office/drawing/2014/main" id="{E6AF3D45-6BF3-41C9-B66F-17649D448E37}"/>
              </a:ext>
            </a:extLst>
          </p:cNvPr>
          <p:cNvSpPr txBox="1">
            <a:spLocks/>
          </p:cNvSpPr>
          <p:nvPr/>
        </p:nvSpPr>
        <p:spPr>
          <a:xfrm>
            <a:off x="803775" y="2009332"/>
            <a:ext cx="5220539" cy="43343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Home Tab: </a:t>
            </a:r>
            <a:r>
              <a:rPr lang="en-US" sz="1600" dirty="0"/>
              <a:t>Log in, change language, about us, help</a:t>
            </a:r>
          </a:p>
          <a:p>
            <a:r>
              <a:rPr lang="en-US" sz="1600" b="1" dirty="0">
                <a:solidFill>
                  <a:schemeClr val="accent1"/>
                </a:solidFill>
              </a:rPr>
              <a:t>Log In: </a:t>
            </a:r>
            <a:r>
              <a:rPr lang="en-US" sz="1600" dirty="0"/>
              <a:t>Reset password and register if new user.</a:t>
            </a:r>
          </a:p>
          <a:p>
            <a:r>
              <a:rPr lang="en-US" sz="1600" b="1" dirty="0">
                <a:solidFill>
                  <a:schemeClr val="accent1"/>
                </a:solidFill>
              </a:rPr>
              <a:t>Register: </a:t>
            </a:r>
            <a:r>
              <a:rPr lang="en-US" sz="1600" dirty="0"/>
              <a:t>Specify account type (teacher/student)</a:t>
            </a:r>
          </a:p>
          <a:p>
            <a:r>
              <a:rPr lang="en-US" sz="1600" b="1" dirty="0">
                <a:solidFill>
                  <a:schemeClr val="accent1"/>
                </a:solidFill>
              </a:rPr>
              <a:t>Learn:  </a:t>
            </a:r>
            <a:r>
              <a:rPr lang="en-US" sz="1600" dirty="0"/>
              <a:t>Read information about a system, view the system in 3D images, learn about different components with mouse hovering, change difficulty.</a:t>
            </a:r>
          </a:p>
          <a:p>
            <a:r>
              <a:rPr lang="en-US" sz="1600" b="1" dirty="0">
                <a:solidFill>
                  <a:schemeClr val="accent1"/>
                </a:solidFill>
              </a:rPr>
              <a:t>Quiz: </a:t>
            </a:r>
            <a:r>
              <a:rPr lang="en-US" sz="1600" dirty="0"/>
              <a:t>Drag-and-drop the components to assemble the system and match their names and descriptions. Save the progress of the user upon completion.  </a:t>
            </a:r>
          </a:p>
          <a:p>
            <a:r>
              <a:rPr lang="en-US" sz="1600" b="1" dirty="0">
                <a:solidFill>
                  <a:schemeClr val="accent1"/>
                </a:solidFill>
              </a:rPr>
              <a:t>Teacher: </a:t>
            </a:r>
            <a:r>
              <a:rPr lang="en-US" sz="1600" dirty="0"/>
              <a:t>Create lectures and quizzes by uploading 3D images, descriptions and specifying points of interest and how to assemble them. </a:t>
            </a:r>
          </a:p>
          <a:p>
            <a:r>
              <a:rPr lang="en-US" sz="1600" b="1" dirty="0">
                <a:solidFill>
                  <a:schemeClr val="accent1"/>
                </a:solidFill>
              </a:rPr>
              <a:t>Help: </a:t>
            </a:r>
            <a:r>
              <a:rPr lang="en-US" sz="1600" dirty="0"/>
              <a:t>Provide user support and access to FAQ</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890261" cy="461665"/>
          </a:xfrm>
          <a:prstGeom prst="rect">
            <a:avLst/>
          </a:prstGeom>
          <a:noFill/>
        </p:spPr>
        <p:txBody>
          <a:bodyPr wrap="none" rtlCol="0">
            <a:spAutoFit/>
          </a:bodyPr>
          <a:lstStyle/>
          <a:p>
            <a:r>
              <a:rPr lang="en-US" sz="2400" b="1" dirty="0">
                <a:solidFill>
                  <a:schemeClr val="accent2"/>
                </a:solidFill>
              </a:rPr>
              <a:t>Functional </a:t>
            </a:r>
          </a:p>
        </p:txBody>
      </p:sp>
      <p:sp>
        <p:nvSpPr>
          <p:cNvPr id="6" name="TextBox 5">
            <a:extLst>
              <a:ext uri="{FF2B5EF4-FFF2-40B4-BE49-F238E27FC236}">
                <a16:creationId xmlns:a16="http://schemas.microsoft.com/office/drawing/2014/main" id="{02D17257-4A8F-4347-9A57-CAD64B6730FD}"/>
              </a:ext>
            </a:extLst>
          </p:cNvPr>
          <p:cNvSpPr txBox="1"/>
          <p:nvPr/>
        </p:nvSpPr>
        <p:spPr>
          <a:xfrm>
            <a:off x="6167687" y="1443113"/>
            <a:ext cx="2608406" cy="461665"/>
          </a:xfrm>
          <a:prstGeom prst="rect">
            <a:avLst/>
          </a:prstGeom>
          <a:noFill/>
        </p:spPr>
        <p:txBody>
          <a:bodyPr wrap="none" rtlCol="0">
            <a:spAutoFit/>
          </a:bodyPr>
          <a:lstStyle/>
          <a:p>
            <a:r>
              <a:rPr lang="en-US" sz="2400" b="1" dirty="0">
                <a:solidFill>
                  <a:schemeClr val="accent2"/>
                </a:solidFill>
              </a:rPr>
              <a:t>Non-Functional </a:t>
            </a:r>
          </a:p>
        </p:txBody>
      </p:sp>
      <p:sp>
        <p:nvSpPr>
          <p:cNvPr id="8" name="Content Placeholder 3">
            <a:extLst>
              <a:ext uri="{FF2B5EF4-FFF2-40B4-BE49-F238E27FC236}">
                <a16:creationId xmlns:a16="http://schemas.microsoft.com/office/drawing/2014/main" id="{286616BD-0317-4411-9D05-50F6EAE83BD3}"/>
              </a:ext>
            </a:extLst>
          </p:cNvPr>
          <p:cNvSpPr txBox="1">
            <a:spLocks/>
          </p:cNvSpPr>
          <p:nvPr/>
        </p:nvSpPr>
        <p:spPr>
          <a:xfrm>
            <a:off x="6167687" y="2009332"/>
            <a:ext cx="5363912" cy="256435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Accessibility: </a:t>
            </a:r>
            <a:r>
              <a:rPr lang="en-US" sz="1600" dirty="0"/>
              <a:t>Support blind people by providing audio for the different text (text-to-speech). Audio navigation and captions for the images. </a:t>
            </a:r>
          </a:p>
          <a:p>
            <a:r>
              <a:rPr lang="en-US" sz="1600" b="1" dirty="0">
                <a:solidFill>
                  <a:schemeClr val="accent1"/>
                </a:solidFill>
              </a:rPr>
              <a:t>Security: </a:t>
            </a:r>
            <a:r>
              <a:rPr lang="en-US" sz="1600" dirty="0"/>
              <a:t>Encrypt passwords, use secure hosting server, SSL certificates and Cloudflare to avoid DDOS.</a:t>
            </a:r>
          </a:p>
          <a:p>
            <a:r>
              <a:rPr lang="en-US" sz="1600" b="1" dirty="0">
                <a:solidFill>
                  <a:schemeClr val="accent1"/>
                </a:solidFill>
              </a:rPr>
              <a:t>Ads:  </a:t>
            </a:r>
            <a:r>
              <a:rPr lang="en-US" sz="1600" dirty="0"/>
              <a:t>Show relevant ads for mechanics (Income).</a:t>
            </a:r>
          </a:p>
          <a:p>
            <a:r>
              <a:rPr lang="en-US" sz="1600" b="1" dirty="0">
                <a:solidFill>
                  <a:schemeClr val="accent1"/>
                </a:solidFill>
              </a:rPr>
              <a:t>Language: </a:t>
            </a:r>
            <a:r>
              <a:rPr lang="en-US" sz="1600" dirty="0"/>
              <a:t>Change language (Greek, English)</a:t>
            </a:r>
          </a:p>
          <a:p>
            <a:r>
              <a:rPr lang="en-US" sz="1600" b="1" dirty="0">
                <a:solidFill>
                  <a:schemeClr val="accent1"/>
                </a:solidFill>
              </a:rPr>
              <a:t>Dark Mode:  </a:t>
            </a:r>
            <a:r>
              <a:rPr lang="en-US" sz="1600" dirty="0"/>
              <a:t>Switch between light and dark mode.</a:t>
            </a:r>
          </a:p>
        </p:txBody>
      </p:sp>
      <p:sp>
        <p:nvSpPr>
          <p:cNvPr id="9" name="TextBox 8">
            <a:extLst>
              <a:ext uri="{FF2B5EF4-FFF2-40B4-BE49-F238E27FC236}">
                <a16:creationId xmlns:a16="http://schemas.microsoft.com/office/drawing/2014/main" id="{34908326-2EC0-45B2-8342-9B979E878374}"/>
              </a:ext>
            </a:extLst>
          </p:cNvPr>
          <p:cNvSpPr txBox="1"/>
          <p:nvPr/>
        </p:nvSpPr>
        <p:spPr>
          <a:xfrm>
            <a:off x="6167687" y="4646428"/>
            <a:ext cx="2986972" cy="461665"/>
          </a:xfrm>
          <a:prstGeom prst="rect">
            <a:avLst/>
          </a:prstGeom>
          <a:noFill/>
        </p:spPr>
        <p:txBody>
          <a:bodyPr wrap="none" rtlCol="0">
            <a:spAutoFit/>
          </a:bodyPr>
          <a:lstStyle/>
          <a:p>
            <a:r>
              <a:rPr lang="en-US" sz="2400" b="1" dirty="0">
                <a:solidFill>
                  <a:schemeClr val="accent2"/>
                </a:solidFill>
              </a:rPr>
              <a:t>Data Management</a:t>
            </a:r>
          </a:p>
        </p:txBody>
      </p:sp>
      <p:sp>
        <p:nvSpPr>
          <p:cNvPr id="10" name="Content Placeholder 3">
            <a:extLst>
              <a:ext uri="{FF2B5EF4-FFF2-40B4-BE49-F238E27FC236}">
                <a16:creationId xmlns:a16="http://schemas.microsoft.com/office/drawing/2014/main" id="{B239F148-56F1-4DF8-B02C-FD4DEF39D467}"/>
              </a:ext>
            </a:extLst>
          </p:cNvPr>
          <p:cNvSpPr txBox="1">
            <a:spLocks/>
          </p:cNvSpPr>
          <p:nvPr/>
        </p:nvSpPr>
        <p:spPr>
          <a:xfrm>
            <a:off x="6167686" y="5180833"/>
            <a:ext cx="5363912" cy="119304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Both: </a:t>
            </a:r>
            <a:r>
              <a:rPr lang="en-US" sz="1600" dirty="0"/>
              <a:t>Email, password, full name, account type</a:t>
            </a:r>
          </a:p>
          <a:p>
            <a:r>
              <a:rPr lang="en-US" sz="1600" b="1" dirty="0">
                <a:solidFill>
                  <a:schemeClr val="accent1"/>
                </a:solidFill>
              </a:rPr>
              <a:t>Student: </a:t>
            </a:r>
            <a:r>
              <a:rPr lang="en-US" sz="1600" dirty="0"/>
              <a:t>Progress in lectures and quizzes (grades) </a:t>
            </a:r>
          </a:p>
          <a:p>
            <a:r>
              <a:rPr lang="en-US" sz="1600" b="1" dirty="0">
                <a:solidFill>
                  <a:schemeClr val="accent1"/>
                </a:solidFill>
              </a:rPr>
              <a:t>Teacher:  </a:t>
            </a:r>
            <a:r>
              <a:rPr lang="en-US" sz="1600" dirty="0"/>
              <a:t>Saved vehicle systems, student results.</a:t>
            </a:r>
          </a:p>
        </p:txBody>
      </p:sp>
    </p:spTree>
    <p:extLst>
      <p:ext uri="{BB962C8B-B14F-4D97-AF65-F5344CB8AC3E}">
        <p14:creationId xmlns:p14="http://schemas.microsoft.com/office/powerpoint/2010/main" val="376014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PROBLEM</a:t>
            </a:r>
            <a:endParaRPr lang="el-CY" dirty="0"/>
          </a:p>
        </p:txBody>
      </p:sp>
      <p:graphicFrame>
        <p:nvGraphicFramePr>
          <p:cNvPr id="13" name="TextBox 10">
            <a:extLst>
              <a:ext uri="{FF2B5EF4-FFF2-40B4-BE49-F238E27FC236}">
                <a16:creationId xmlns:a16="http://schemas.microsoft.com/office/drawing/2014/main" id="{EBE8D15D-FB6A-6B3D-1B2D-D5D7F34D1FCC}"/>
              </a:ext>
            </a:extLst>
          </p:cNvPr>
          <p:cNvGraphicFramePr/>
          <p:nvPr>
            <p:extLst>
              <p:ext uri="{D42A27DB-BD31-4B8C-83A1-F6EECF244321}">
                <p14:modId xmlns:p14="http://schemas.microsoft.com/office/powerpoint/2010/main" val="1201032844"/>
              </p:ext>
            </p:extLst>
          </p:nvPr>
        </p:nvGraphicFramePr>
        <p:xfrm>
          <a:off x="411016" y="1543050"/>
          <a:ext cx="11369967" cy="4866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3017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graphicEl>
                                              <a:dgm id="{C79813D4-8B53-4A18-A930-D9D7EFA3F73F}"/>
                                            </p:graphicEl>
                                          </p:spTgt>
                                        </p:tgtEl>
                                        <p:attrNameLst>
                                          <p:attrName>style.visibility</p:attrName>
                                        </p:attrNameLst>
                                      </p:cBhvr>
                                      <p:to>
                                        <p:strVal val="visible"/>
                                      </p:to>
                                    </p:set>
                                    <p:animEffect transition="in" filter="fade">
                                      <p:cBhvr>
                                        <p:cTn id="12" dur="1000"/>
                                        <p:tgtEl>
                                          <p:spTgt spid="13">
                                            <p:graphicEl>
                                              <a:dgm id="{C79813D4-8B53-4A18-A930-D9D7EFA3F73F}"/>
                                            </p:graphicEl>
                                          </p:spTgt>
                                        </p:tgtEl>
                                      </p:cBhvr>
                                    </p:animEffect>
                                    <p:anim calcmode="lin" valueType="num">
                                      <p:cBhvr>
                                        <p:cTn id="13" dur="1000" fill="hold"/>
                                        <p:tgtEl>
                                          <p:spTgt spid="13">
                                            <p:graphicEl>
                                              <a:dgm id="{C79813D4-8B53-4A18-A930-D9D7EFA3F73F}"/>
                                            </p:graphicEl>
                                          </p:spTgt>
                                        </p:tgtEl>
                                        <p:attrNameLst>
                                          <p:attrName>ppt_x</p:attrName>
                                        </p:attrNameLst>
                                      </p:cBhvr>
                                      <p:tavLst>
                                        <p:tav tm="0">
                                          <p:val>
                                            <p:strVal val="#ppt_x"/>
                                          </p:val>
                                        </p:tav>
                                        <p:tav tm="100000">
                                          <p:val>
                                            <p:strVal val="#ppt_x"/>
                                          </p:val>
                                        </p:tav>
                                      </p:tavLst>
                                    </p:anim>
                                    <p:anim calcmode="lin" valueType="num">
                                      <p:cBhvr>
                                        <p:cTn id="14" dur="1000" fill="hold"/>
                                        <p:tgtEl>
                                          <p:spTgt spid="13">
                                            <p:graphicEl>
                                              <a:dgm id="{C79813D4-8B53-4A18-A930-D9D7EFA3F73F}"/>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graphicEl>
                                              <a:dgm id="{75CC9091-ADEE-493A-BE22-7C35E74B4E62}"/>
                                            </p:graphicEl>
                                          </p:spTgt>
                                        </p:tgtEl>
                                        <p:attrNameLst>
                                          <p:attrName>style.visibility</p:attrName>
                                        </p:attrNameLst>
                                      </p:cBhvr>
                                      <p:to>
                                        <p:strVal val="visible"/>
                                      </p:to>
                                    </p:set>
                                    <p:animEffect transition="in" filter="fade">
                                      <p:cBhvr>
                                        <p:cTn id="17" dur="1000"/>
                                        <p:tgtEl>
                                          <p:spTgt spid="13">
                                            <p:graphicEl>
                                              <a:dgm id="{75CC9091-ADEE-493A-BE22-7C35E74B4E62}"/>
                                            </p:graphicEl>
                                          </p:spTgt>
                                        </p:tgtEl>
                                      </p:cBhvr>
                                    </p:animEffect>
                                    <p:anim calcmode="lin" valueType="num">
                                      <p:cBhvr>
                                        <p:cTn id="18" dur="1000" fill="hold"/>
                                        <p:tgtEl>
                                          <p:spTgt spid="13">
                                            <p:graphicEl>
                                              <a:dgm id="{75CC9091-ADEE-493A-BE22-7C35E74B4E62}"/>
                                            </p:graphicEl>
                                          </p:spTgt>
                                        </p:tgtEl>
                                        <p:attrNameLst>
                                          <p:attrName>ppt_x</p:attrName>
                                        </p:attrNameLst>
                                      </p:cBhvr>
                                      <p:tavLst>
                                        <p:tav tm="0">
                                          <p:val>
                                            <p:strVal val="#ppt_x"/>
                                          </p:val>
                                        </p:tav>
                                        <p:tav tm="100000">
                                          <p:val>
                                            <p:strVal val="#ppt_x"/>
                                          </p:val>
                                        </p:tav>
                                      </p:tavLst>
                                    </p:anim>
                                    <p:anim calcmode="lin" valueType="num">
                                      <p:cBhvr>
                                        <p:cTn id="19" dur="1000" fill="hold"/>
                                        <p:tgtEl>
                                          <p:spTgt spid="13">
                                            <p:graphicEl>
                                              <a:dgm id="{75CC9091-ADEE-493A-BE22-7C35E74B4E62}"/>
                                            </p:graphic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3">
                                            <p:graphicEl>
                                              <a:dgm id="{9062DBB2-A65E-4FDF-951A-73E1DC074447}"/>
                                            </p:graphicEl>
                                          </p:spTgt>
                                        </p:tgtEl>
                                        <p:attrNameLst>
                                          <p:attrName>style.visibility</p:attrName>
                                        </p:attrNameLst>
                                      </p:cBhvr>
                                      <p:to>
                                        <p:strVal val="visible"/>
                                      </p:to>
                                    </p:set>
                                    <p:animEffect transition="in" filter="fade">
                                      <p:cBhvr>
                                        <p:cTn id="23" dur="1000"/>
                                        <p:tgtEl>
                                          <p:spTgt spid="13">
                                            <p:graphicEl>
                                              <a:dgm id="{9062DBB2-A65E-4FDF-951A-73E1DC074447}"/>
                                            </p:graphicEl>
                                          </p:spTgt>
                                        </p:tgtEl>
                                      </p:cBhvr>
                                    </p:animEffect>
                                    <p:anim calcmode="lin" valueType="num">
                                      <p:cBhvr>
                                        <p:cTn id="24" dur="1000" fill="hold"/>
                                        <p:tgtEl>
                                          <p:spTgt spid="13">
                                            <p:graphicEl>
                                              <a:dgm id="{9062DBB2-A65E-4FDF-951A-73E1DC074447}"/>
                                            </p:graphicEl>
                                          </p:spTgt>
                                        </p:tgtEl>
                                        <p:attrNameLst>
                                          <p:attrName>ppt_x</p:attrName>
                                        </p:attrNameLst>
                                      </p:cBhvr>
                                      <p:tavLst>
                                        <p:tav tm="0">
                                          <p:val>
                                            <p:strVal val="#ppt_x"/>
                                          </p:val>
                                        </p:tav>
                                        <p:tav tm="100000">
                                          <p:val>
                                            <p:strVal val="#ppt_x"/>
                                          </p:val>
                                        </p:tav>
                                      </p:tavLst>
                                    </p:anim>
                                    <p:anim calcmode="lin" valueType="num">
                                      <p:cBhvr>
                                        <p:cTn id="25" dur="1000" fill="hold"/>
                                        <p:tgtEl>
                                          <p:spTgt spid="13">
                                            <p:graphicEl>
                                              <a:dgm id="{9062DBB2-A65E-4FDF-951A-73E1DC074447}"/>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3">
                                            <p:graphicEl>
                                              <a:dgm id="{110F8070-9C60-4936-A1A0-6219B9C43EDB}"/>
                                            </p:graphicEl>
                                          </p:spTgt>
                                        </p:tgtEl>
                                        <p:attrNameLst>
                                          <p:attrName>style.visibility</p:attrName>
                                        </p:attrNameLst>
                                      </p:cBhvr>
                                      <p:to>
                                        <p:strVal val="visible"/>
                                      </p:to>
                                    </p:set>
                                    <p:animEffect transition="in" filter="fade">
                                      <p:cBhvr>
                                        <p:cTn id="30" dur="1000"/>
                                        <p:tgtEl>
                                          <p:spTgt spid="13">
                                            <p:graphicEl>
                                              <a:dgm id="{110F8070-9C60-4936-A1A0-6219B9C43EDB}"/>
                                            </p:graphicEl>
                                          </p:spTgt>
                                        </p:tgtEl>
                                      </p:cBhvr>
                                    </p:animEffect>
                                    <p:anim calcmode="lin" valueType="num">
                                      <p:cBhvr>
                                        <p:cTn id="31" dur="1000" fill="hold"/>
                                        <p:tgtEl>
                                          <p:spTgt spid="13">
                                            <p:graphicEl>
                                              <a:dgm id="{110F8070-9C60-4936-A1A0-6219B9C43EDB}"/>
                                            </p:graphicEl>
                                          </p:spTgt>
                                        </p:tgtEl>
                                        <p:attrNameLst>
                                          <p:attrName>ppt_x</p:attrName>
                                        </p:attrNameLst>
                                      </p:cBhvr>
                                      <p:tavLst>
                                        <p:tav tm="0">
                                          <p:val>
                                            <p:strVal val="#ppt_x"/>
                                          </p:val>
                                        </p:tav>
                                        <p:tav tm="100000">
                                          <p:val>
                                            <p:strVal val="#ppt_x"/>
                                          </p:val>
                                        </p:tav>
                                      </p:tavLst>
                                    </p:anim>
                                    <p:anim calcmode="lin" valueType="num">
                                      <p:cBhvr>
                                        <p:cTn id="32" dur="1000" fill="hold"/>
                                        <p:tgtEl>
                                          <p:spTgt spid="13">
                                            <p:graphicEl>
                                              <a:dgm id="{110F8070-9C60-4936-A1A0-6219B9C43EDB}"/>
                                            </p:graphic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3">
                                            <p:graphicEl>
                                              <a:dgm id="{480A22CD-FD2D-4FCE-893D-9F315B4492DC}"/>
                                            </p:graphicEl>
                                          </p:spTgt>
                                        </p:tgtEl>
                                        <p:attrNameLst>
                                          <p:attrName>style.visibility</p:attrName>
                                        </p:attrNameLst>
                                      </p:cBhvr>
                                      <p:to>
                                        <p:strVal val="visible"/>
                                      </p:to>
                                    </p:set>
                                    <p:animEffect transition="in" filter="fade">
                                      <p:cBhvr>
                                        <p:cTn id="35" dur="1000"/>
                                        <p:tgtEl>
                                          <p:spTgt spid="13">
                                            <p:graphicEl>
                                              <a:dgm id="{480A22CD-FD2D-4FCE-893D-9F315B4492DC}"/>
                                            </p:graphicEl>
                                          </p:spTgt>
                                        </p:tgtEl>
                                      </p:cBhvr>
                                    </p:animEffect>
                                    <p:anim calcmode="lin" valueType="num">
                                      <p:cBhvr>
                                        <p:cTn id="36" dur="1000" fill="hold"/>
                                        <p:tgtEl>
                                          <p:spTgt spid="13">
                                            <p:graphicEl>
                                              <a:dgm id="{480A22CD-FD2D-4FCE-893D-9F315B4492DC}"/>
                                            </p:graphicEl>
                                          </p:spTgt>
                                        </p:tgtEl>
                                        <p:attrNameLst>
                                          <p:attrName>ppt_x</p:attrName>
                                        </p:attrNameLst>
                                      </p:cBhvr>
                                      <p:tavLst>
                                        <p:tav tm="0">
                                          <p:val>
                                            <p:strVal val="#ppt_x"/>
                                          </p:val>
                                        </p:tav>
                                        <p:tav tm="100000">
                                          <p:val>
                                            <p:strVal val="#ppt_x"/>
                                          </p:val>
                                        </p:tav>
                                      </p:tavLst>
                                    </p:anim>
                                    <p:anim calcmode="lin" valueType="num">
                                      <p:cBhvr>
                                        <p:cTn id="37" dur="1000" fill="hold"/>
                                        <p:tgtEl>
                                          <p:spTgt spid="13">
                                            <p:graphicEl>
                                              <a:dgm id="{480A22CD-FD2D-4FCE-893D-9F315B4492DC}"/>
                                            </p:graphicEl>
                                          </p:spTgt>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13">
                                            <p:graphicEl>
                                              <a:dgm id="{B72E26C9-99A7-4172-AFF1-6FF07924D5E9}"/>
                                            </p:graphicEl>
                                          </p:spTgt>
                                        </p:tgtEl>
                                        <p:attrNameLst>
                                          <p:attrName>style.visibility</p:attrName>
                                        </p:attrNameLst>
                                      </p:cBhvr>
                                      <p:to>
                                        <p:strVal val="visible"/>
                                      </p:to>
                                    </p:set>
                                    <p:animEffect transition="in" filter="fade">
                                      <p:cBhvr>
                                        <p:cTn id="41" dur="1000"/>
                                        <p:tgtEl>
                                          <p:spTgt spid="13">
                                            <p:graphicEl>
                                              <a:dgm id="{B72E26C9-99A7-4172-AFF1-6FF07924D5E9}"/>
                                            </p:graphicEl>
                                          </p:spTgt>
                                        </p:tgtEl>
                                      </p:cBhvr>
                                    </p:animEffect>
                                    <p:anim calcmode="lin" valueType="num">
                                      <p:cBhvr>
                                        <p:cTn id="42" dur="1000" fill="hold"/>
                                        <p:tgtEl>
                                          <p:spTgt spid="13">
                                            <p:graphicEl>
                                              <a:dgm id="{B72E26C9-99A7-4172-AFF1-6FF07924D5E9}"/>
                                            </p:graphicEl>
                                          </p:spTgt>
                                        </p:tgtEl>
                                        <p:attrNameLst>
                                          <p:attrName>ppt_x</p:attrName>
                                        </p:attrNameLst>
                                      </p:cBhvr>
                                      <p:tavLst>
                                        <p:tav tm="0">
                                          <p:val>
                                            <p:strVal val="#ppt_x"/>
                                          </p:val>
                                        </p:tav>
                                        <p:tav tm="100000">
                                          <p:val>
                                            <p:strVal val="#ppt_x"/>
                                          </p:val>
                                        </p:tav>
                                      </p:tavLst>
                                    </p:anim>
                                    <p:anim calcmode="lin" valueType="num">
                                      <p:cBhvr>
                                        <p:cTn id="43" dur="1000" fill="hold"/>
                                        <p:tgtEl>
                                          <p:spTgt spid="13">
                                            <p:graphicEl>
                                              <a:dgm id="{B72E26C9-99A7-4172-AFF1-6FF07924D5E9}"/>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graphicEl>
                                              <a:dgm id="{8BCA8A82-CC1E-44F2-9E36-7C55BD70EE21}"/>
                                            </p:graphicEl>
                                          </p:spTgt>
                                        </p:tgtEl>
                                        <p:attrNameLst>
                                          <p:attrName>style.visibility</p:attrName>
                                        </p:attrNameLst>
                                      </p:cBhvr>
                                      <p:to>
                                        <p:strVal val="visible"/>
                                      </p:to>
                                    </p:set>
                                    <p:animEffect transition="in" filter="fade">
                                      <p:cBhvr>
                                        <p:cTn id="48" dur="1000"/>
                                        <p:tgtEl>
                                          <p:spTgt spid="13">
                                            <p:graphicEl>
                                              <a:dgm id="{8BCA8A82-CC1E-44F2-9E36-7C55BD70EE21}"/>
                                            </p:graphicEl>
                                          </p:spTgt>
                                        </p:tgtEl>
                                      </p:cBhvr>
                                    </p:animEffect>
                                    <p:anim calcmode="lin" valueType="num">
                                      <p:cBhvr>
                                        <p:cTn id="49" dur="1000" fill="hold"/>
                                        <p:tgtEl>
                                          <p:spTgt spid="13">
                                            <p:graphicEl>
                                              <a:dgm id="{8BCA8A82-CC1E-44F2-9E36-7C55BD70EE21}"/>
                                            </p:graphicEl>
                                          </p:spTgt>
                                        </p:tgtEl>
                                        <p:attrNameLst>
                                          <p:attrName>ppt_x</p:attrName>
                                        </p:attrNameLst>
                                      </p:cBhvr>
                                      <p:tavLst>
                                        <p:tav tm="0">
                                          <p:val>
                                            <p:strVal val="#ppt_x"/>
                                          </p:val>
                                        </p:tav>
                                        <p:tav tm="100000">
                                          <p:val>
                                            <p:strVal val="#ppt_x"/>
                                          </p:val>
                                        </p:tav>
                                      </p:tavLst>
                                    </p:anim>
                                    <p:anim calcmode="lin" valueType="num">
                                      <p:cBhvr>
                                        <p:cTn id="50" dur="1000" fill="hold"/>
                                        <p:tgtEl>
                                          <p:spTgt spid="13">
                                            <p:graphicEl>
                                              <a:dgm id="{8BCA8A82-CC1E-44F2-9E36-7C55BD70EE21}"/>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3">
                                            <p:graphicEl>
                                              <a:dgm id="{C15292B1-8090-4787-85E3-7FC77295325F}"/>
                                            </p:graphicEl>
                                          </p:spTgt>
                                        </p:tgtEl>
                                        <p:attrNameLst>
                                          <p:attrName>style.visibility</p:attrName>
                                        </p:attrNameLst>
                                      </p:cBhvr>
                                      <p:to>
                                        <p:strVal val="visible"/>
                                      </p:to>
                                    </p:set>
                                    <p:animEffect transition="in" filter="fade">
                                      <p:cBhvr>
                                        <p:cTn id="53" dur="1000"/>
                                        <p:tgtEl>
                                          <p:spTgt spid="13">
                                            <p:graphicEl>
                                              <a:dgm id="{C15292B1-8090-4787-85E3-7FC77295325F}"/>
                                            </p:graphicEl>
                                          </p:spTgt>
                                        </p:tgtEl>
                                      </p:cBhvr>
                                    </p:animEffect>
                                    <p:anim calcmode="lin" valueType="num">
                                      <p:cBhvr>
                                        <p:cTn id="54" dur="1000" fill="hold"/>
                                        <p:tgtEl>
                                          <p:spTgt spid="13">
                                            <p:graphicEl>
                                              <a:dgm id="{C15292B1-8090-4787-85E3-7FC77295325F}"/>
                                            </p:graphicEl>
                                          </p:spTgt>
                                        </p:tgtEl>
                                        <p:attrNameLst>
                                          <p:attrName>ppt_x</p:attrName>
                                        </p:attrNameLst>
                                      </p:cBhvr>
                                      <p:tavLst>
                                        <p:tav tm="0">
                                          <p:val>
                                            <p:strVal val="#ppt_x"/>
                                          </p:val>
                                        </p:tav>
                                        <p:tav tm="100000">
                                          <p:val>
                                            <p:strVal val="#ppt_x"/>
                                          </p:val>
                                        </p:tav>
                                      </p:tavLst>
                                    </p:anim>
                                    <p:anim calcmode="lin" valueType="num">
                                      <p:cBhvr>
                                        <p:cTn id="55" dur="1000" fill="hold"/>
                                        <p:tgtEl>
                                          <p:spTgt spid="13">
                                            <p:graphicEl>
                                              <a:dgm id="{C15292B1-8090-4787-85E3-7FC77295325F}"/>
                                            </p:graphicEl>
                                          </p:spTgt>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3">
                                            <p:graphicEl>
                                              <a:dgm id="{0E1CE84F-C4AD-44C5-8B21-BE91B7EEBAC8}"/>
                                            </p:graphicEl>
                                          </p:spTgt>
                                        </p:tgtEl>
                                        <p:attrNameLst>
                                          <p:attrName>style.visibility</p:attrName>
                                        </p:attrNameLst>
                                      </p:cBhvr>
                                      <p:to>
                                        <p:strVal val="visible"/>
                                      </p:to>
                                    </p:set>
                                    <p:animEffect transition="in" filter="fade">
                                      <p:cBhvr>
                                        <p:cTn id="59" dur="1000"/>
                                        <p:tgtEl>
                                          <p:spTgt spid="13">
                                            <p:graphicEl>
                                              <a:dgm id="{0E1CE84F-C4AD-44C5-8B21-BE91B7EEBAC8}"/>
                                            </p:graphicEl>
                                          </p:spTgt>
                                        </p:tgtEl>
                                      </p:cBhvr>
                                    </p:animEffect>
                                    <p:anim calcmode="lin" valueType="num">
                                      <p:cBhvr>
                                        <p:cTn id="60" dur="1000" fill="hold"/>
                                        <p:tgtEl>
                                          <p:spTgt spid="13">
                                            <p:graphicEl>
                                              <a:dgm id="{0E1CE84F-C4AD-44C5-8B21-BE91B7EEBAC8}"/>
                                            </p:graphicEl>
                                          </p:spTgt>
                                        </p:tgtEl>
                                        <p:attrNameLst>
                                          <p:attrName>ppt_x</p:attrName>
                                        </p:attrNameLst>
                                      </p:cBhvr>
                                      <p:tavLst>
                                        <p:tav tm="0">
                                          <p:val>
                                            <p:strVal val="#ppt_x"/>
                                          </p:val>
                                        </p:tav>
                                        <p:tav tm="100000">
                                          <p:val>
                                            <p:strVal val="#ppt_x"/>
                                          </p:val>
                                        </p:tav>
                                      </p:tavLst>
                                    </p:anim>
                                    <p:anim calcmode="lin" valueType="num">
                                      <p:cBhvr>
                                        <p:cTn id="61" dur="1000" fill="hold"/>
                                        <p:tgtEl>
                                          <p:spTgt spid="13">
                                            <p:graphicEl>
                                              <a:dgm id="{0E1CE84F-C4AD-44C5-8B21-BE91B7EEBAC8}"/>
                                            </p:graphic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3">
                                            <p:graphicEl>
                                              <a:dgm id="{115FE0D1-252C-4775-B016-BBD1745A4359}"/>
                                            </p:graphicEl>
                                          </p:spTgt>
                                        </p:tgtEl>
                                        <p:attrNameLst>
                                          <p:attrName>style.visibility</p:attrName>
                                        </p:attrNameLst>
                                      </p:cBhvr>
                                      <p:to>
                                        <p:strVal val="visible"/>
                                      </p:to>
                                    </p:set>
                                    <p:animEffect transition="in" filter="fade">
                                      <p:cBhvr>
                                        <p:cTn id="66" dur="1000"/>
                                        <p:tgtEl>
                                          <p:spTgt spid="13">
                                            <p:graphicEl>
                                              <a:dgm id="{115FE0D1-252C-4775-B016-BBD1745A4359}"/>
                                            </p:graphicEl>
                                          </p:spTgt>
                                        </p:tgtEl>
                                      </p:cBhvr>
                                    </p:animEffect>
                                    <p:anim calcmode="lin" valueType="num">
                                      <p:cBhvr>
                                        <p:cTn id="67" dur="1000" fill="hold"/>
                                        <p:tgtEl>
                                          <p:spTgt spid="13">
                                            <p:graphicEl>
                                              <a:dgm id="{115FE0D1-252C-4775-B016-BBD1745A4359}"/>
                                            </p:graphicEl>
                                          </p:spTgt>
                                        </p:tgtEl>
                                        <p:attrNameLst>
                                          <p:attrName>ppt_x</p:attrName>
                                        </p:attrNameLst>
                                      </p:cBhvr>
                                      <p:tavLst>
                                        <p:tav tm="0">
                                          <p:val>
                                            <p:strVal val="#ppt_x"/>
                                          </p:val>
                                        </p:tav>
                                        <p:tav tm="100000">
                                          <p:val>
                                            <p:strVal val="#ppt_x"/>
                                          </p:val>
                                        </p:tav>
                                      </p:tavLst>
                                    </p:anim>
                                    <p:anim calcmode="lin" valueType="num">
                                      <p:cBhvr>
                                        <p:cTn id="68" dur="1000" fill="hold"/>
                                        <p:tgtEl>
                                          <p:spTgt spid="13">
                                            <p:graphicEl>
                                              <a:dgm id="{115FE0D1-252C-4775-B016-BBD1745A4359}"/>
                                            </p:graphic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3">
                                            <p:graphicEl>
                                              <a:dgm id="{D459E600-5B1C-4B44-8A37-C6ED0FFA8212}"/>
                                            </p:graphicEl>
                                          </p:spTgt>
                                        </p:tgtEl>
                                        <p:attrNameLst>
                                          <p:attrName>style.visibility</p:attrName>
                                        </p:attrNameLst>
                                      </p:cBhvr>
                                      <p:to>
                                        <p:strVal val="visible"/>
                                      </p:to>
                                    </p:set>
                                    <p:animEffect transition="in" filter="fade">
                                      <p:cBhvr>
                                        <p:cTn id="71" dur="1000"/>
                                        <p:tgtEl>
                                          <p:spTgt spid="13">
                                            <p:graphicEl>
                                              <a:dgm id="{D459E600-5B1C-4B44-8A37-C6ED0FFA8212}"/>
                                            </p:graphicEl>
                                          </p:spTgt>
                                        </p:tgtEl>
                                      </p:cBhvr>
                                    </p:animEffect>
                                    <p:anim calcmode="lin" valueType="num">
                                      <p:cBhvr>
                                        <p:cTn id="72" dur="1000" fill="hold"/>
                                        <p:tgtEl>
                                          <p:spTgt spid="13">
                                            <p:graphicEl>
                                              <a:dgm id="{D459E600-5B1C-4B44-8A37-C6ED0FFA8212}"/>
                                            </p:graphicEl>
                                          </p:spTgt>
                                        </p:tgtEl>
                                        <p:attrNameLst>
                                          <p:attrName>ppt_x</p:attrName>
                                        </p:attrNameLst>
                                      </p:cBhvr>
                                      <p:tavLst>
                                        <p:tav tm="0">
                                          <p:val>
                                            <p:strVal val="#ppt_x"/>
                                          </p:val>
                                        </p:tav>
                                        <p:tav tm="100000">
                                          <p:val>
                                            <p:strVal val="#ppt_x"/>
                                          </p:val>
                                        </p:tav>
                                      </p:tavLst>
                                    </p:anim>
                                    <p:anim calcmode="lin" valueType="num">
                                      <p:cBhvr>
                                        <p:cTn id="73" dur="1000" fill="hold"/>
                                        <p:tgtEl>
                                          <p:spTgt spid="13">
                                            <p:graphicEl>
                                              <a:dgm id="{D459E600-5B1C-4B44-8A37-C6ED0FFA8212}"/>
                                            </p:graphicEl>
                                          </p:spTgt>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2" presetClass="entr" presetSubtype="0" fill="hold" grpId="0" nodeType="afterEffect">
                                  <p:stCondLst>
                                    <p:cond delay="0"/>
                                  </p:stCondLst>
                                  <p:childTnLst>
                                    <p:set>
                                      <p:cBhvr>
                                        <p:cTn id="76" dur="1" fill="hold">
                                          <p:stCondLst>
                                            <p:cond delay="0"/>
                                          </p:stCondLst>
                                        </p:cTn>
                                        <p:tgtEl>
                                          <p:spTgt spid="13">
                                            <p:graphicEl>
                                              <a:dgm id="{BC0A33C8-D2D8-4884-B553-028BF6A871EC}"/>
                                            </p:graphicEl>
                                          </p:spTgt>
                                        </p:tgtEl>
                                        <p:attrNameLst>
                                          <p:attrName>style.visibility</p:attrName>
                                        </p:attrNameLst>
                                      </p:cBhvr>
                                      <p:to>
                                        <p:strVal val="visible"/>
                                      </p:to>
                                    </p:set>
                                    <p:animEffect transition="in" filter="fade">
                                      <p:cBhvr>
                                        <p:cTn id="77" dur="1000"/>
                                        <p:tgtEl>
                                          <p:spTgt spid="13">
                                            <p:graphicEl>
                                              <a:dgm id="{BC0A33C8-D2D8-4884-B553-028BF6A871EC}"/>
                                            </p:graphicEl>
                                          </p:spTgt>
                                        </p:tgtEl>
                                      </p:cBhvr>
                                    </p:animEffect>
                                    <p:anim calcmode="lin" valueType="num">
                                      <p:cBhvr>
                                        <p:cTn id="78" dur="1000" fill="hold"/>
                                        <p:tgtEl>
                                          <p:spTgt spid="13">
                                            <p:graphicEl>
                                              <a:dgm id="{BC0A33C8-D2D8-4884-B553-028BF6A871EC}"/>
                                            </p:graphicEl>
                                          </p:spTgt>
                                        </p:tgtEl>
                                        <p:attrNameLst>
                                          <p:attrName>ppt_x</p:attrName>
                                        </p:attrNameLst>
                                      </p:cBhvr>
                                      <p:tavLst>
                                        <p:tav tm="0">
                                          <p:val>
                                            <p:strVal val="#ppt_x"/>
                                          </p:val>
                                        </p:tav>
                                        <p:tav tm="100000">
                                          <p:val>
                                            <p:strVal val="#ppt_x"/>
                                          </p:val>
                                        </p:tav>
                                      </p:tavLst>
                                    </p:anim>
                                    <p:anim calcmode="lin" valueType="num">
                                      <p:cBhvr>
                                        <p:cTn id="79" dur="1000" fill="hold"/>
                                        <p:tgtEl>
                                          <p:spTgt spid="13">
                                            <p:graphicEl>
                                              <a:dgm id="{BC0A33C8-D2D8-4884-B553-028BF6A871E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Specifications</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739835" cy="461665"/>
          </a:xfrm>
          <a:prstGeom prst="rect">
            <a:avLst/>
          </a:prstGeom>
          <a:noFill/>
        </p:spPr>
        <p:txBody>
          <a:bodyPr wrap="none" rtlCol="0">
            <a:spAutoFit/>
          </a:bodyPr>
          <a:lstStyle/>
          <a:p>
            <a:r>
              <a:rPr lang="en-US" sz="2400" b="1" dirty="0">
                <a:solidFill>
                  <a:schemeClr val="accent4"/>
                </a:solidFill>
              </a:rPr>
              <a:t>Hardware</a:t>
            </a:r>
            <a:r>
              <a:rPr lang="en-US" sz="2400" b="1" dirty="0"/>
              <a:t> </a:t>
            </a:r>
          </a:p>
        </p:txBody>
      </p:sp>
      <p:sp>
        <p:nvSpPr>
          <p:cNvPr id="6" name="TextBox 5">
            <a:extLst>
              <a:ext uri="{FF2B5EF4-FFF2-40B4-BE49-F238E27FC236}">
                <a16:creationId xmlns:a16="http://schemas.microsoft.com/office/drawing/2014/main" id="{02D17257-4A8F-4347-9A57-CAD64B6730FD}"/>
              </a:ext>
            </a:extLst>
          </p:cNvPr>
          <p:cNvSpPr txBox="1"/>
          <p:nvPr/>
        </p:nvSpPr>
        <p:spPr>
          <a:xfrm>
            <a:off x="6210375" y="1437965"/>
            <a:ext cx="1555362" cy="461665"/>
          </a:xfrm>
          <a:prstGeom prst="rect">
            <a:avLst/>
          </a:prstGeom>
          <a:noFill/>
        </p:spPr>
        <p:txBody>
          <a:bodyPr wrap="none" rtlCol="0">
            <a:spAutoFit/>
          </a:bodyPr>
          <a:lstStyle/>
          <a:p>
            <a:r>
              <a:rPr lang="en-US" sz="2400" b="1" dirty="0">
                <a:solidFill>
                  <a:schemeClr val="accent4"/>
                </a:solidFill>
              </a:rPr>
              <a:t>Software</a:t>
            </a:r>
            <a:r>
              <a:rPr lang="en-US" sz="2400" b="1" dirty="0"/>
              <a:t> </a:t>
            </a:r>
          </a:p>
        </p:txBody>
      </p:sp>
      <p:sp>
        <p:nvSpPr>
          <p:cNvPr id="11" name="TextBox 10">
            <a:extLst>
              <a:ext uri="{FF2B5EF4-FFF2-40B4-BE49-F238E27FC236}">
                <a16:creationId xmlns:a16="http://schemas.microsoft.com/office/drawing/2014/main" id="{35579117-C10E-487F-B3A5-30682E6C1379}"/>
              </a:ext>
            </a:extLst>
          </p:cNvPr>
          <p:cNvSpPr txBox="1"/>
          <p:nvPr/>
        </p:nvSpPr>
        <p:spPr>
          <a:xfrm>
            <a:off x="830154" y="1988324"/>
            <a:ext cx="5100746" cy="228954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Hosted in a hosting service online (e.g., </a:t>
            </a:r>
            <a:r>
              <a:rPr lang="en-US" sz="1600" dirty="0" err="1"/>
              <a:t>Hostinger</a:t>
            </a:r>
            <a:r>
              <a:rPr lang="en-US" sz="1600" dirty="0"/>
              <a:t>, Amazon AWS)</a:t>
            </a:r>
          </a:p>
          <a:p>
            <a:pPr>
              <a:spcBef>
                <a:spcPts val="0"/>
              </a:spcBef>
              <a:spcAft>
                <a:spcPts val="600"/>
              </a:spcAft>
            </a:pPr>
            <a:r>
              <a:rPr lang="en-US" sz="1600" dirty="0"/>
              <a:t>For testing the web application, a private localhost server shall be used.</a:t>
            </a:r>
          </a:p>
          <a:p>
            <a:pPr>
              <a:spcBef>
                <a:spcPts val="0"/>
              </a:spcBef>
              <a:spcAft>
                <a:spcPts val="600"/>
              </a:spcAft>
            </a:pPr>
            <a:r>
              <a:rPr lang="en-US" sz="1600" dirty="0"/>
              <a:t>3D VR glasses (desktop) or a camera for AR (mobile) shall be used in the final product to see in the real world the scale of the different components of a mechanical system.</a:t>
            </a:r>
          </a:p>
        </p:txBody>
      </p:sp>
      <p:sp>
        <p:nvSpPr>
          <p:cNvPr id="12" name="TextBox 11">
            <a:extLst>
              <a:ext uri="{FF2B5EF4-FFF2-40B4-BE49-F238E27FC236}">
                <a16:creationId xmlns:a16="http://schemas.microsoft.com/office/drawing/2014/main" id="{7666B780-B2EB-4624-98FE-C976FB108BD6}"/>
              </a:ext>
            </a:extLst>
          </p:cNvPr>
          <p:cNvSpPr txBox="1"/>
          <p:nvPr/>
        </p:nvSpPr>
        <p:spPr>
          <a:xfrm>
            <a:off x="6261102" y="2022415"/>
            <a:ext cx="4828304" cy="2930808"/>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MEAN stack </a:t>
            </a:r>
          </a:p>
          <a:p>
            <a:pPr lvl="1">
              <a:spcBef>
                <a:spcPts val="0"/>
              </a:spcBef>
              <a:spcAft>
                <a:spcPts val="600"/>
              </a:spcAft>
              <a:buFont typeface="Arial" panose="020B0604020202020204" pitchFamily="34" charset="0"/>
              <a:buChar char="•"/>
            </a:pPr>
            <a:r>
              <a:rPr lang="en-US" sz="1600" dirty="0"/>
              <a:t>MongoDB - MongoDB Compass</a:t>
            </a:r>
          </a:p>
          <a:p>
            <a:pPr lvl="1">
              <a:spcBef>
                <a:spcPts val="0"/>
              </a:spcBef>
              <a:spcAft>
                <a:spcPts val="600"/>
              </a:spcAft>
              <a:buFont typeface="Arial" panose="020B0604020202020204" pitchFamily="34" charset="0"/>
              <a:buChar char="•"/>
            </a:pPr>
            <a:r>
              <a:rPr lang="en-US" sz="1600" dirty="0"/>
              <a:t>Express.js</a:t>
            </a:r>
          </a:p>
          <a:p>
            <a:pPr lvl="1">
              <a:spcBef>
                <a:spcPts val="0"/>
              </a:spcBef>
              <a:spcAft>
                <a:spcPts val="600"/>
              </a:spcAft>
              <a:buFont typeface="Arial" panose="020B0604020202020204" pitchFamily="34" charset="0"/>
              <a:buChar char="•"/>
            </a:pPr>
            <a:r>
              <a:rPr lang="en-US" sz="1600" dirty="0"/>
              <a:t>Angular.js</a:t>
            </a:r>
          </a:p>
          <a:p>
            <a:pPr lvl="1">
              <a:spcBef>
                <a:spcPts val="0"/>
              </a:spcBef>
              <a:spcAft>
                <a:spcPts val="600"/>
              </a:spcAft>
              <a:buFont typeface="Arial" panose="020B0604020202020204" pitchFamily="34" charset="0"/>
              <a:buChar char="•"/>
            </a:pPr>
            <a:r>
              <a:rPr lang="en-US" sz="1600" dirty="0"/>
              <a:t>Node.js</a:t>
            </a:r>
            <a:r>
              <a:rPr lang="en-US" sz="1400" dirty="0"/>
              <a:t>	</a:t>
            </a:r>
          </a:p>
          <a:p>
            <a:pPr>
              <a:spcBef>
                <a:spcPts val="0"/>
              </a:spcBef>
              <a:spcAft>
                <a:spcPts val="600"/>
              </a:spcAft>
            </a:pPr>
            <a:r>
              <a:rPr lang="en-US" sz="1600" dirty="0"/>
              <a:t>HTML, CSS, Bootstrap, JavaScript</a:t>
            </a:r>
          </a:p>
          <a:p>
            <a:pPr>
              <a:spcBef>
                <a:spcPts val="0"/>
              </a:spcBef>
              <a:spcAft>
                <a:spcPts val="600"/>
              </a:spcAft>
            </a:pPr>
            <a:r>
              <a:rPr lang="en-US" sz="1600" dirty="0"/>
              <a:t>Three.js (library for 3D rendering)</a:t>
            </a:r>
          </a:p>
          <a:p>
            <a:pPr marL="0" indent="0">
              <a:spcBef>
                <a:spcPts val="0"/>
              </a:spcBef>
              <a:spcAft>
                <a:spcPts val="600"/>
              </a:spcAft>
              <a:buNone/>
            </a:pPr>
            <a:endParaRPr lang="en-US" sz="1600" dirty="0"/>
          </a:p>
          <a:p>
            <a:pPr>
              <a:spcBef>
                <a:spcPts val="0"/>
              </a:spcBef>
              <a:spcAft>
                <a:spcPts val="600"/>
              </a:spcAft>
            </a:pPr>
            <a:endParaRPr lang="en-US" sz="1600" dirty="0"/>
          </a:p>
        </p:txBody>
      </p:sp>
      <p:sp>
        <p:nvSpPr>
          <p:cNvPr id="13" name="TextBox 12">
            <a:extLst>
              <a:ext uri="{FF2B5EF4-FFF2-40B4-BE49-F238E27FC236}">
                <a16:creationId xmlns:a16="http://schemas.microsoft.com/office/drawing/2014/main" id="{5BED8463-C59F-4657-85F7-2F41E30F3322}"/>
              </a:ext>
            </a:extLst>
          </p:cNvPr>
          <p:cNvSpPr txBox="1"/>
          <p:nvPr/>
        </p:nvSpPr>
        <p:spPr>
          <a:xfrm>
            <a:off x="830154" y="4873580"/>
            <a:ext cx="5344161" cy="880963"/>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Desktop: mouse (left-click, hover, scroll)</a:t>
            </a:r>
          </a:p>
          <a:p>
            <a:pPr>
              <a:spcBef>
                <a:spcPts val="0"/>
              </a:spcBef>
              <a:spcAft>
                <a:spcPts val="600"/>
              </a:spcAft>
            </a:pPr>
            <a:r>
              <a:rPr lang="en-US" sz="1600" dirty="0"/>
              <a:t>Mobile: touch</a:t>
            </a:r>
          </a:p>
        </p:txBody>
      </p:sp>
      <p:sp>
        <p:nvSpPr>
          <p:cNvPr id="14" name="TextBox 13">
            <a:extLst>
              <a:ext uri="{FF2B5EF4-FFF2-40B4-BE49-F238E27FC236}">
                <a16:creationId xmlns:a16="http://schemas.microsoft.com/office/drawing/2014/main" id="{F6ED35F1-A84B-4E34-942D-64796948A4F4}"/>
              </a:ext>
            </a:extLst>
          </p:cNvPr>
          <p:cNvSpPr txBox="1"/>
          <p:nvPr/>
        </p:nvSpPr>
        <p:spPr>
          <a:xfrm>
            <a:off x="6210375" y="4868205"/>
            <a:ext cx="5084436" cy="183417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Mobile: In the mobile devices since hover is not available, after clicking on a component its description will become visible, while in the desktop after hovering above it.</a:t>
            </a:r>
          </a:p>
          <a:p>
            <a:pPr>
              <a:spcBef>
                <a:spcPts val="0"/>
              </a:spcBef>
              <a:spcAft>
                <a:spcPts val="600"/>
              </a:spcAft>
            </a:pPr>
            <a:r>
              <a:rPr lang="en-US" sz="1600" dirty="0"/>
              <a:t>WIMP (Windows, Icons, Menus, Pointers) easy to use interface for uploading models and their descriptions as an educator.</a:t>
            </a:r>
          </a:p>
          <a:p>
            <a:pPr>
              <a:spcBef>
                <a:spcPts val="0"/>
              </a:spcBef>
              <a:spcAft>
                <a:spcPts val="600"/>
              </a:spcAft>
            </a:pPr>
            <a:endParaRPr lang="en-US" sz="1600" dirty="0"/>
          </a:p>
        </p:txBody>
      </p:sp>
      <p:sp>
        <p:nvSpPr>
          <p:cNvPr id="15" name="TextBox 14">
            <a:extLst>
              <a:ext uri="{FF2B5EF4-FFF2-40B4-BE49-F238E27FC236}">
                <a16:creationId xmlns:a16="http://schemas.microsoft.com/office/drawing/2014/main" id="{D882B11F-932F-4E21-BB42-A39D6771DB28}"/>
              </a:ext>
            </a:extLst>
          </p:cNvPr>
          <p:cNvSpPr txBox="1"/>
          <p:nvPr/>
        </p:nvSpPr>
        <p:spPr>
          <a:xfrm>
            <a:off x="6167685" y="4350265"/>
            <a:ext cx="3744936" cy="461665"/>
          </a:xfrm>
          <a:prstGeom prst="rect">
            <a:avLst/>
          </a:prstGeom>
          <a:noFill/>
        </p:spPr>
        <p:txBody>
          <a:bodyPr wrap="none" rtlCol="0">
            <a:spAutoFit/>
          </a:bodyPr>
          <a:lstStyle/>
          <a:p>
            <a:r>
              <a:rPr lang="en-US" sz="2400" b="1" dirty="0">
                <a:solidFill>
                  <a:schemeClr val="accent4"/>
                </a:solidFill>
              </a:rPr>
              <a:t>Technical Restrictions:</a:t>
            </a:r>
            <a:r>
              <a:rPr lang="en-US" sz="2400" b="1" dirty="0"/>
              <a:t> </a:t>
            </a:r>
          </a:p>
        </p:txBody>
      </p:sp>
      <p:sp>
        <p:nvSpPr>
          <p:cNvPr id="16" name="TextBox 15">
            <a:extLst>
              <a:ext uri="{FF2B5EF4-FFF2-40B4-BE49-F238E27FC236}">
                <a16:creationId xmlns:a16="http://schemas.microsoft.com/office/drawing/2014/main" id="{2DD6B9B2-CC89-4E8C-9369-054A1D2F091C}"/>
              </a:ext>
            </a:extLst>
          </p:cNvPr>
          <p:cNvSpPr txBox="1"/>
          <p:nvPr/>
        </p:nvSpPr>
        <p:spPr>
          <a:xfrm>
            <a:off x="830154" y="4350264"/>
            <a:ext cx="2284600" cy="461665"/>
          </a:xfrm>
          <a:prstGeom prst="rect">
            <a:avLst/>
          </a:prstGeom>
          <a:noFill/>
        </p:spPr>
        <p:txBody>
          <a:bodyPr wrap="none" rtlCol="0">
            <a:spAutoFit/>
          </a:bodyPr>
          <a:lstStyle/>
          <a:p>
            <a:r>
              <a:rPr lang="en-US" sz="2400" b="1" dirty="0">
                <a:solidFill>
                  <a:schemeClr val="accent4"/>
                </a:solidFill>
              </a:rPr>
              <a:t>Input/Output</a:t>
            </a:r>
            <a:r>
              <a:rPr lang="en-US" sz="2400" b="1" dirty="0"/>
              <a:t> </a:t>
            </a:r>
          </a:p>
        </p:txBody>
      </p:sp>
    </p:spTree>
    <p:extLst>
      <p:ext uri="{BB962C8B-B14F-4D97-AF65-F5344CB8AC3E}">
        <p14:creationId xmlns:p14="http://schemas.microsoft.com/office/powerpoint/2010/main" val="23053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500"/>
                                        <p:tgtEl>
                                          <p:spTgt spid="12">
                                            <p:txEl>
                                              <p:pRg st="1" end="1"/>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animEffect transition="in" filter="fade">
                                      <p:cBhvr>
                                        <p:cTn id="36" dur="500"/>
                                        <p:tgtEl>
                                          <p:spTgt spid="12">
                                            <p:txEl>
                                              <p:pRg st="2" end="2"/>
                                            </p:txEl>
                                          </p:spTgt>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fade">
                                      <p:cBhvr>
                                        <p:cTn id="40" dur="500"/>
                                        <p:tgtEl>
                                          <p:spTgt spid="12">
                                            <p:txEl>
                                              <p:pRg st="3" end="3"/>
                                            </p:txEl>
                                          </p:spTgt>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12">
                                            <p:txEl>
                                              <p:pRg st="4" end="4"/>
                                            </p:txEl>
                                          </p:spTgt>
                                        </p:tgtEl>
                                        <p:attrNameLst>
                                          <p:attrName>style.visibility</p:attrName>
                                        </p:attrNameLst>
                                      </p:cBhvr>
                                      <p:to>
                                        <p:strVal val="visible"/>
                                      </p:to>
                                    </p:set>
                                    <p:animEffect transition="in" filter="fade">
                                      <p:cBhvr>
                                        <p:cTn id="44" dur="500"/>
                                        <p:tgtEl>
                                          <p:spTgt spid="12">
                                            <p:txEl>
                                              <p:pRg st="4" end="4"/>
                                            </p:txEl>
                                          </p:spTgt>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12">
                                            <p:txEl>
                                              <p:pRg st="5" end="5"/>
                                            </p:txEl>
                                          </p:spTgt>
                                        </p:tgtEl>
                                        <p:attrNameLst>
                                          <p:attrName>style.visibility</p:attrName>
                                        </p:attrNameLst>
                                      </p:cBhvr>
                                      <p:to>
                                        <p:strVal val="visible"/>
                                      </p:to>
                                    </p:set>
                                    <p:animEffect transition="in" filter="fade">
                                      <p:cBhvr>
                                        <p:cTn id="48" dur="500"/>
                                        <p:tgtEl>
                                          <p:spTgt spid="12">
                                            <p:txEl>
                                              <p:pRg st="5" end="5"/>
                                            </p:txEl>
                                          </p:spTgt>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12">
                                            <p:txEl>
                                              <p:pRg st="6" end="6"/>
                                            </p:txEl>
                                          </p:spTgt>
                                        </p:tgtEl>
                                        <p:attrNameLst>
                                          <p:attrName>style.visibility</p:attrName>
                                        </p:attrNameLst>
                                      </p:cBhvr>
                                      <p:to>
                                        <p:strVal val="visible"/>
                                      </p:to>
                                    </p:set>
                                    <p:animEffect transition="in" filter="fade">
                                      <p:cBhvr>
                                        <p:cTn id="52" dur="500"/>
                                        <p:tgtEl>
                                          <p:spTgt spid="1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3">
                                            <p:txEl>
                                              <p:pRg st="0" end="0"/>
                                            </p:txEl>
                                          </p:spTgt>
                                        </p:tgtEl>
                                        <p:attrNameLst>
                                          <p:attrName>style.visibility</p:attrName>
                                        </p:attrNameLst>
                                      </p:cBhvr>
                                      <p:to>
                                        <p:strVal val="visible"/>
                                      </p:to>
                                    </p:set>
                                    <p:animEffect transition="in" filter="fade">
                                      <p:cBhvr>
                                        <p:cTn id="61" dur="500"/>
                                        <p:tgtEl>
                                          <p:spTgt spid="13">
                                            <p:txEl>
                                              <p:pRg st="0" end="0"/>
                                            </p:txEl>
                                          </p:spTgt>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3">
                                            <p:txEl>
                                              <p:pRg st="1" end="1"/>
                                            </p:txEl>
                                          </p:spTgt>
                                        </p:tgtEl>
                                        <p:attrNameLst>
                                          <p:attrName>style.visibility</p:attrName>
                                        </p:attrNameLst>
                                      </p:cBhvr>
                                      <p:to>
                                        <p:strVal val="visible"/>
                                      </p:to>
                                    </p:set>
                                    <p:animEffect transition="in" filter="fade">
                                      <p:cBhvr>
                                        <p:cTn id="65" dur="500"/>
                                        <p:tgtEl>
                                          <p:spTgt spid="13">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4">
                                            <p:txEl>
                                              <p:pRg st="0" end="0"/>
                                            </p:txEl>
                                          </p:spTgt>
                                        </p:tgtEl>
                                        <p:attrNameLst>
                                          <p:attrName>style.visibility</p:attrName>
                                        </p:attrNameLst>
                                      </p:cBhvr>
                                      <p:to>
                                        <p:strVal val="visible"/>
                                      </p:to>
                                    </p:set>
                                    <p:animEffect transition="in" filter="fade">
                                      <p:cBhvr>
                                        <p:cTn id="74" dur="500"/>
                                        <p:tgtEl>
                                          <p:spTgt spid="14">
                                            <p:txEl>
                                              <p:pRg st="0" end="0"/>
                                            </p:txEl>
                                          </p:spTgt>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14">
                                            <p:txEl>
                                              <p:pRg st="1" end="1"/>
                                            </p:txEl>
                                          </p:spTgt>
                                        </p:tgtEl>
                                        <p:attrNameLst>
                                          <p:attrName>style.visibility</p:attrName>
                                        </p:attrNameLst>
                                      </p:cBhvr>
                                      <p:to>
                                        <p:strVal val="visible"/>
                                      </p:to>
                                    </p:set>
                                    <p:animEffect transition="in" filter="fade">
                                      <p:cBhvr>
                                        <p:cTn id="78"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uiExpand="1" build="p"/>
      <p:bldP spid="12" grpId="0" uiExpand="1" build="p"/>
      <p:bldP spid="13" grpId="0" uiExpand="1" build="p"/>
      <p:bldP spid="14" grpId="0" uiExpand="1" build="p"/>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2F4CDD-80CE-4430-8F04-62D33DE2FF1C}"/>
              </a:ext>
            </a:extLst>
          </p:cNvPr>
          <p:cNvSpPr txBox="1"/>
          <p:nvPr/>
        </p:nvSpPr>
        <p:spPr>
          <a:xfrm>
            <a:off x="2831123" y="1705707"/>
            <a:ext cx="3015761" cy="369332"/>
          </a:xfrm>
          <a:prstGeom prst="rect">
            <a:avLst/>
          </a:prstGeom>
          <a:noFill/>
        </p:spPr>
        <p:txBody>
          <a:bodyPr wrap="square" rtlCol="0">
            <a:spAutoFit/>
          </a:bodyPr>
          <a:lstStyle/>
          <a:p>
            <a:r>
              <a:rPr lang="en-US" dirty="0"/>
              <a:t>Domi + </a:t>
            </a:r>
            <a:r>
              <a:rPr lang="en-US"/>
              <a:t>index.js</a:t>
            </a:r>
            <a:endParaRPr lang="en-US" dirty="0"/>
          </a:p>
        </p:txBody>
      </p:sp>
    </p:spTree>
    <p:extLst>
      <p:ext uri="{BB962C8B-B14F-4D97-AF65-F5344CB8AC3E}">
        <p14:creationId xmlns:p14="http://schemas.microsoft.com/office/powerpoint/2010/main" val="11302143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C7816B-BBE9-4586-BBB0-A4D7109DFA19}"/>
              </a:ext>
            </a:extLst>
          </p:cNvPr>
          <p:cNvPicPr>
            <a:picLocks noChangeAspect="1"/>
          </p:cNvPicPr>
          <p:nvPr/>
        </p:nvPicPr>
        <p:blipFill rotWithShape="1">
          <a:blip r:embed="rId2"/>
          <a:srcRect l="30003" r="29825"/>
          <a:stretch/>
        </p:blipFill>
        <p:spPr>
          <a:xfrm>
            <a:off x="3755218" y="1418852"/>
            <a:ext cx="3281686" cy="4799338"/>
          </a:xfrm>
          <a:prstGeom prst="rect">
            <a:avLst/>
          </a:prstGeom>
        </p:spPr>
      </p:pic>
      <p:pic>
        <p:nvPicPr>
          <p:cNvPr id="4" name="Picture 3">
            <a:extLst>
              <a:ext uri="{FF2B5EF4-FFF2-40B4-BE49-F238E27FC236}">
                <a16:creationId xmlns:a16="http://schemas.microsoft.com/office/drawing/2014/main" id="{1F88F068-50A8-498D-A562-545E4A1EF5CF}"/>
              </a:ext>
            </a:extLst>
          </p:cNvPr>
          <p:cNvPicPr>
            <a:picLocks noChangeAspect="1"/>
          </p:cNvPicPr>
          <p:nvPr/>
        </p:nvPicPr>
        <p:blipFill rotWithShape="1">
          <a:blip r:embed="rId3"/>
          <a:srcRect l="30094" r="30842"/>
          <a:stretch/>
        </p:blipFill>
        <p:spPr>
          <a:xfrm>
            <a:off x="413413" y="2246120"/>
            <a:ext cx="3281686" cy="3150297"/>
          </a:xfrm>
          <a:prstGeom prst="rect">
            <a:avLst/>
          </a:prstGeom>
        </p:spPr>
      </p:pic>
      <p:sp>
        <p:nvSpPr>
          <p:cNvPr id="7" name="Rectangle 6">
            <a:extLst>
              <a:ext uri="{FF2B5EF4-FFF2-40B4-BE49-F238E27FC236}">
                <a16:creationId xmlns:a16="http://schemas.microsoft.com/office/drawing/2014/main" id="{12CCB098-6A24-48B6-8603-0F19B950B81C}"/>
              </a:ext>
            </a:extLst>
          </p:cNvPr>
          <p:cNvSpPr/>
          <p:nvPr/>
        </p:nvSpPr>
        <p:spPr>
          <a:xfrm rot="900000">
            <a:off x="9424674" y="499507"/>
            <a:ext cx="2492723" cy="607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Both</a:t>
            </a:r>
          </a:p>
        </p:txBody>
      </p:sp>
      <p:sp>
        <p:nvSpPr>
          <p:cNvPr id="9" name="Title 1">
            <a:extLst>
              <a:ext uri="{FF2B5EF4-FFF2-40B4-BE49-F238E27FC236}">
                <a16:creationId xmlns:a16="http://schemas.microsoft.com/office/drawing/2014/main" id="{0B31BA4F-D460-4732-B018-B3A6C26A82E4}"/>
              </a:ext>
            </a:extLst>
          </p:cNvPr>
          <p:cNvSpPr txBox="1">
            <a:spLocks/>
          </p:cNvSpPr>
          <p:nvPr/>
        </p:nvSpPr>
        <p:spPr>
          <a:xfrm>
            <a:off x="413413" y="390358"/>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Log In / Register</a:t>
            </a:r>
          </a:p>
        </p:txBody>
      </p:sp>
      <p:sp>
        <p:nvSpPr>
          <p:cNvPr id="13" name="TextBox 12">
            <a:extLst>
              <a:ext uri="{FF2B5EF4-FFF2-40B4-BE49-F238E27FC236}">
                <a16:creationId xmlns:a16="http://schemas.microsoft.com/office/drawing/2014/main" id="{67F7FD7F-44E7-43D9-9DC5-0635116D7808}"/>
              </a:ext>
            </a:extLst>
          </p:cNvPr>
          <p:cNvSpPr txBox="1"/>
          <p:nvPr/>
        </p:nvSpPr>
        <p:spPr>
          <a:xfrm>
            <a:off x="7363696" y="2055615"/>
            <a:ext cx="4589798" cy="3462534"/>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/login</a:t>
            </a:r>
            <a:r>
              <a:rPr lang="en-US" sz="1800" dirty="0"/>
              <a:t> for Log In the user, checking the password and fetching his details such as the email, first name, last name, account type and progress for quizzes and lectures. </a:t>
            </a:r>
          </a:p>
          <a:p>
            <a:pPr>
              <a:spcBef>
                <a:spcPts val="0"/>
              </a:spcBef>
              <a:spcAft>
                <a:spcPts val="600"/>
              </a:spcAft>
            </a:pPr>
            <a:r>
              <a:rPr lang="en-US" sz="1800" dirty="0"/>
              <a:t>Used the MEAN stack to implement the </a:t>
            </a:r>
            <a:r>
              <a:rPr lang="en-US" sz="1800" b="1" dirty="0"/>
              <a:t>/register </a:t>
            </a:r>
            <a:r>
              <a:rPr lang="en-US" sz="1800" dirty="0"/>
              <a:t>to Register the user. </a:t>
            </a:r>
          </a:p>
          <a:p>
            <a:pPr>
              <a:spcBef>
                <a:spcPts val="0"/>
              </a:spcBef>
              <a:spcAft>
                <a:spcPts val="600"/>
              </a:spcAft>
            </a:pPr>
            <a:r>
              <a:rPr lang="en-US" sz="1800" dirty="0" err="1"/>
              <a:t>Bcrypt</a:t>
            </a:r>
            <a:r>
              <a:rPr lang="en-US" sz="1800" dirty="0"/>
              <a:t> module was used for password encryption. </a:t>
            </a:r>
          </a:p>
          <a:p>
            <a:pPr>
              <a:spcBef>
                <a:spcPts val="0"/>
              </a:spcBef>
              <a:spcAft>
                <a:spcPts val="600"/>
              </a:spcAft>
            </a:pPr>
            <a:r>
              <a:rPr lang="en-US" sz="1800" dirty="0"/>
              <a:t>The account can be teacher or student. </a:t>
            </a:r>
          </a:p>
          <a:p>
            <a:pPr>
              <a:spcBef>
                <a:spcPts val="0"/>
              </a:spcBef>
              <a:spcAft>
                <a:spcPts val="600"/>
              </a:spcAft>
            </a:pPr>
            <a:r>
              <a:rPr lang="en-US" sz="1800" dirty="0"/>
              <a:t>All fields are required. Runs validation. </a:t>
            </a:r>
          </a:p>
        </p:txBody>
      </p:sp>
    </p:spTree>
    <p:extLst>
      <p:ext uri="{BB962C8B-B14F-4D97-AF65-F5344CB8AC3E}">
        <p14:creationId xmlns:p14="http://schemas.microsoft.com/office/powerpoint/2010/main" val="195734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35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par>
                          <p:cTn id="18" fill="hold">
                            <p:stCondLst>
                              <p:cond delay="47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500"/>
                                        <p:tgtEl>
                                          <p:spTgt spid="13">
                                            <p:txEl>
                                              <p:pRg st="2" end="2"/>
                                            </p:txEl>
                                          </p:spTgt>
                                        </p:tgtEl>
                                      </p:cBhvr>
                                    </p:animEffect>
                                  </p:childTnLst>
                                </p:cTn>
                              </p:par>
                            </p:childTnLst>
                          </p:cTn>
                        </p:par>
                        <p:par>
                          <p:cTn id="22" fill="hold">
                            <p:stCondLst>
                              <p:cond delay="55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500"/>
                                        <p:tgtEl>
                                          <p:spTgt spid="13">
                                            <p:txEl>
                                              <p:pRg st="3" end="3"/>
                                            </p:txEl>
                                          </p:spTgt>
                                        </p:tgtEl>
                                      </p:cBhvr>
                                    </p:animEffect>
                                  </p:childTnLst>
                                </p:cTn>
                              </p:par>
                            </p:childTnLst>
                          </p:cTn>
                        </p:par>
                        <p:par>
                          <p:cTn id="26" fill="hold">
                            <p:stCondLst>
                              <p:cond delay="6400"/>
                            </p:stCondLst>
                            <p:childTnLst>
                              <p:par>
                                <p:cTn id="27" presetID="10" presetClass="entr" presetSubtype="0" fill="hold" grpId="0" nodeType="afterEffect">
                                  <p:stCondLst>
                                    <p:cond delay="0"/>
                                  </p:stCondLst>
                                  <p:iterate type="wd">
                                    <p:tmPct val="10000"/>
                                  </p:iterate>
                                  <p:childTnLst>
                                    <p:set>
                                      <p:cBhvr>
                                        <p:cTn id="28" dur="1" fill="hold">
                                          <p:stCondLst>
                                            <p:cond delay="0"/>
                                          </p:stCondLst>
                                        </p:cTn>
                                        <p:tgtEl>
                                          <p:spTgt spid="13">
                                            <p:txEl>
                                              <p:pRg st="4" end="4"/>
                                            </p:txEl>
                                          </p:spTgt>
                                        </p:tgtEl>
                                        <p:attrNameLst>
                                          <p:attrName>style.visibility</p:attrName>
                                        </p:attrNameLst>
                                      </p:cBhvr>
                                      <p:to>
                                        <p:strVal val="visible"/>
                                      </p:to>
                                    </p:set>
                                    <p:animEffect transition="in" filter="fade">
                                      <p:cBhvr>
                                        <p:cTn id="29"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039A0A-544B-4DDF-9D3A-5DB47CA6B8CC}"/>
              </a:ext>
            </a:extLst>
          </p:cNvPr>
          <p:cNvPicPr>
            <a:picLocks noChangeAspect="1"/>
          </p:cNvPicPr>
          <p:nvPr/>
        </p:nvPicPr>
        <p:blipFill>
          <a:blip r:embed="rId2"/>
          <a:stretch>
            <a:fillRect/>
          </a:stretch>
        </p:blipFill>
        <p:spPr>
          <a:xfrm>
            <a:off x="304717" y="1478487"/>
            <a:ext cx="7060510" cy="5101217"/>
          </a:xfrm>
          <a:prstGeom prst="rect">
            <a:avLst/>
          </a:prstGeom>
        </p:spPr>
      </p:pic>
      <p:sp>
        <p:nvSpPr>
          <p:cNvPr id="4" name="Title 1">
            <a:extLst>
              <a:ext uri="{FF2B5EF4-FFF2-40B4-BE49-F238E27FC236}">
                <a16:creationId xmlns:a16="http://schemas.microsoft.com/office/drawing/2014/main" id="{AD688746-0C57-4D90-8F08-FD9D5E9CDB66}"/>
              </a:ext>
            </a:extLst>
          </p:cNvPr>
          <p:cNvSpPr txBox="1">
            <a:spLocks/>
          </p:cNvSpPr>
          <p:nvPr/>
        </p:nvSpPr>
        <p:spPr>
          <a:xfrm>
            <a:off x="803776" y="504346"/>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Learn</a:t>
            </a:r>
          </a:p>
        </p:txBody>
      </p:sp>
      <p:sp>
        <p:nvSpPr>
          <p:cNvPr id="5" name="Rectangle 4">
            <a:extLst>
              <a:ext uri="{FF2B5EF4-FFF2-40B4-BE49-F238E27FC236}">
                <a16:creationId xmlns:a16="http://schemas.microsoft.com/office/drawing/2014/main" id="{28AE01CF-A083-41BB-88A9-1FFC3EF7B970}"/>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7" name="TextBox 6">
            <a:extLst>
              <a:ext uri="{FF2B5EF4-FFF2-40B4-BE49-F238E27FC236}">
                <a16:creationId xmlns:a16="http://schemas.microsoft.com/office/drawing/2014/main" id="{3CF69CFC-7AEB-474C-B3BF-350ECEB9CA40}"/>
              </a:ext>
            </a:extLst>
          </p:cNvPr>
          <p:cNvSpPr txBox="1"/>
          <p:nvPr/>
        </p:nvSpPr>
        <p:spPr>
          <a:xfrm>
            <a:off x="7363696" y="2217098"/>
            <a:ext cx="4589798" cy="3431766"/>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a:t>
            </a:r>
            <a:r>
              <a:rPr lang="en-US" b="1" dirty="0" err="1"/>
              <a:t>getLecture</a:t>
            </a:r>
            <a:r>
              <a:rPr lang="en-US" b="1" dirty="0"/>
              <a:t>/:id </a:t>
            </a:r>
            <a:r>
              <a:rPr lang="en-US" dirty="0"/>
              <a:t>to fetch the lecture of the specified system with their description, points of interest, and image. </a:t>
            </a:r>
          </a:p>
          <a:p>
            <a:pPr>
              <a:spcBef>
                <a:spcPts val="0"/>
              </a:spcBef>
              <a:spcAft>
                <a:spcPts val="600"/>
              </a:spcAft>
            </a:pPr>
            <a:r>
              <a:rPr lang="en-US" sz="1800" dirty="0"/>
              <a:t>Used the MEAN stack to implement the </a:t>
            </a:r>
            <a:r>
              <a:rPr lang="en-US" sz="1800" b="1" dirty="0"/>
              <a:t>/</a:t>
            </a:r>
            <a:r>
              <a:rPr lang="en-US" b="1" dirty="0" err="1"/>
              <a:t>completeLecture</a:t>
            </a:r>
            <a:r>
              <a:rPr lang="en-US" b="1" dirty="0"/>
              <a:t> </a:t>
            </a:r>
            <a:r>
              <a:rPr lang="en-US" dirty="0"/>
              <a:t>to mark the lecture as completed.</a:t>
            </a:r>
          </a:p>
          <a:p>
            <a:pPr>
              <a:spcBef>
                <a:spcPts val="0"/>
              </a:spcBef>
              <a:spcAft>
                <a:spcPts val="600"/>
              </a:spcAft>
            </a:pPr>
            <a:r>
              <a:rPr lang="en-US" sz="1800" dirty="0"/>
              <a:t>Used JavaScript to implement </a:t>
            </a:r>
            <a:r>
              <a:rPr lang="en-US" sz="1800" b="1" dirty="0"/>
              <a:t>the</a:t>
            </a:r>
            <a:r>
              <a:rPr lang="en-US" sz="1800" dirty="0"/>
              <a:t> </a:t>
            </a:r>
            <a:r>
              <a:rPr lang="en-US" sz="1800" b="1" dirty="0"/>
              <a:t>points of interests</a:t>
            </a:r>
            <a:r>
              <a:rPr lang="en-US" sz="1800" dirty="0"/>
              <a:t> hovering that displays a description about the specific component. </a:t>
            </a:r>
          </a:p>
        </p:txBody>
      </p:sp>
    </p:spTree>
    <p:extLst>
      <p:ext uri="{BB962C8B-B14F-4D97-AF65-F5344CB8AC3E}">
        <p14:creationId xmlns:p14="http://schemas.microsoft.com/office/powerpoint/2010/main" val="332109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par>
                          <p:cTn id="14" fill="hold">
                            <p:stCondLst>
                              <p:cond delay="29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par>
                          <p:cTn id="18" fill="hold">
                            <p:stCondLst>
                              <p:cond delay="42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BD19A3-F992-4F8C-96D1-7C5BF017019B}"/>
              </a:ext>
            </a:extLst>
          </p:cNvPr>
          <p:cNvPicPr>
            <a:picLocks noChangeAspect="1"/>
          </p:cNvPicPr>
          <p:nvPr/>
        </p:nvPicPr>
        <p:blipFill>
          <a:blip r:embed="rId2"/>
          <a:stretch>
            <a:fillRect/>
          </a:stretch>
        </p:blipFill>
        <p:spPr>
          <a:xfrm>
            <a:off x="335014" y="1488426"/>
            <a:ext cx="6920551" cy="5001826"/>
          </a:xfrm>
          <a:prstGeom prst="rect">
            <a:avLst/>
          </a:prstGeom>
        </p:spPr>
      </p:pic>
      <p:sp>
        <p:nvSpPr>
          <p:cNvPr id="41" name="Title 1">
            <a:extLst>
              <a:ext uri="{FF2B5EF4-FFF2-40B4-BE49-F238E27FC236}">
                <a16:creationId xmlns:a16="http://schemas.microsoft.com/office/drawing/2014/main" id="{93981656-CAEC-48B4-A919-25CD2AC7563C}"/>
              </a:ext>
            </a:extLst>
          </p:cNvPr>
          <p:cNvSpPr txBox="1">
            <a:spLocks/>
          </p:cNvSpPr>
          <p:nvPr/>
        </p:nvSpPr>
        <p:spPr>
          <a:xfrm>
            <a:off x="803776" y="484468"/>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Quiz</a:t>
            </a:r>
          </a:p>
        </p:txBody>
      </p:sp>
      <p:sp>
        <p:nvSpPr>
          <p:cNvPr id="43" name="Rectangle 42">
            <a:extLst>
              <a:ext uri="{FF2B5EF4-FFF2-40B4-BE49-F238E27FC236}">
                <a16:creationId xmlns:a16="http://schemas.microsoft.com/office/drawing/2014/main" id="{75845E32-39F2-402A-B8D3-4737C2A85850}"/>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45" name="TextBox 44">
            <a:extLst>
              <a:ext uri="{FF2B5EF4-FFF2-40B4-BE49-F238E27FC236}">
                <a16:creationId xmlns:a16="http://schemas.microsoft.com/office/drawing/2014/main" id="{FC645824-31D2-43FD-A6AB-2985C7D7645E}"/>
              </a:ext>
            </a:extLst>
          </p:cNvPr>
          <p:cNvSpPr txBox="1"/>
          <p:nvPr/>
        </p:nvSpPr>
        <p:spPr>
          <a:xfrm>
            <a:off x="7363696" y="2524534"/>
            <a:ext cx="4589798" cy="2600994"/>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a:t>
            </a:r>
            <a:r>
              <a:rPr lang="en-US" b="1" dirty="0" err="1"/>
              <a:t>getQuiz</a:t>
            </a:r>
            <a:r>
              <a:rPr lang="en-US" b="1" dirty="0"/>
              <a:t>/:id </a:t>
            </a:r>
            <a:r>
              <a:rPr lang="en-US" dirty="0"/>
              <a:t>to fetch the quiz of the specified system. </a:t>
            </a:r>
          </a:p>
          <a:p>
            <a:pPr>
              <a:spcBef>
                <a:spcPts val="0"/>
              </a:spcBef>
              <a:spcAft>
                <a:spcPts val="600"/>
              </a:spcAft>
            </a:pPr>
            <a:r>
              <a:rPr lang="en-US" sz="1800" dirty="0"/>
              <a:t>Used the MEAN stack to implement the </a:t>
            </a:r>
            <a:r>
              <a:rPr lang="en-US" sz="1800" b="1" dirty="0"/>
              <a:t>/</a:t>
            </a:r>
            <a:r>
              <a:rPr lang="en-US" b="1" dirty="0" err="1"/>
              <a:t>completeQuiz</a:t>
            </a:r>
            <a:r>
              <a:rPr lang="en-US" b="1" dirty="0"/>
              <a:t> </a:t>
            </a:r>
            <a:r>
              <a:rPr lang="en-US" dirty="0"/>
              <a:t>to save the results.</a:t>
            </a:r>
          </a:p>
          <a:p>
            <a:pPr>
              <a:spcBef>
                <a:spcPts val="0"/>
              </a:spcBef>
              <a:spcAft>
                <a:spcPts val="600"/>
              </a:spcAft>
            </a:pPr>
            <a:r>
              <a:rPr lang="en-US" sz="1800" dirty="0"/>
              <a:t>Used JavaScript to implement the drag-and-drop and the evaluation method that calculates the score (how many components are placed correctly).</a:t>
            </a:r>
          </a:p>
        </p:txBody>
      </p:sp>
    </p:spTree>
    <p:extLst>
      <p:ext uri="{BB962C8B-B14F-4D97-AF65-F5344CB8AC3E}">
        <p14:creationId xmlns:p14="http://schemas.microsoft.com/office/powerpoint/2010/main" val="246747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45">
                                            <p:txEl>
                                              <p:pRg st="0" end="0"/>
                                            </p:txEl>
                                          </p:spTgt>
                                        </p:tgtEl>
                                        <p:attrNameLst>
                                          <p:attrName>style.visibility</p:attrName>
                                        </p:attrNameLst>
                                      </p:cBhvr>
                                      <p:to>
                                        <p:strVal val="visible"/>
                                      </p:to>
                                    </p:set>
                                    <p:animEffect transition="in" filter="fade">
                                      <p:cBhvr>
                                        <p:cTn id="13" dur="500"/>
                                        <p:tgtEl>
                                          <p:spTgt spid="45">
                                            <p:txEl>
                                              <p:pRg st="0" end="0"/>
                                            </p:txEl>
                                          </p:spTgt>
                                        </p:tgtEl>
                                      </p:cBhvr>
                                    </p:animEffect>
                                  </p:childTnLst>
                                </p:cTn>
                              </p:par>
                            </p:childTnLst>
                          </p:cTn>
                        </p:par>
                        <p:par>
                          <p:cTn id="14" fill="hold">
                            <p:stCondLst>
                              <p:cond delay="24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45">
                                            <p:txEl>
                                              <p:pRg st="1" end="1"/>
                                            </p:txEl>
                                          </p:spTgt>
                                        </p:tgtEl>
                                        <p:attrNameLst>
                                          <p:attrName>style.visibility</p:attrName>
                                        </p:attrNameLst>
                                      </p:cBhvr>
                                      <p:to>
                                        <p:strVal val="visible"/>
                                      </p:to>
                                    </p:set>
                                    <p:animEffect transition="in" filter="fade">
                                      <p:cBhvr>
                                        <p:cTn id="17" dur="500"/>
                                        <p:tgtEl>
                                          <p:spTgt spid="45">
                                            <p:txEl>
                                              <p:pRg st="1" end="1"/>
                                            </p:txEl>
                                          </p:spTgt>
                                        </p:tgtEl>
                                      </p:cBhvr>
                                    </p:animEffect>
                                  </p:childTnLst>
                                </p:cTn>
                              </p:par>
                            </p:childTnLst>
                          </p:cTn>
                        </p:par>
                        <p:par>
                          <p:cTn id="18" fill="hold">
                            <p:stCondLst>
                              <p:cond delay="36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45">
                                            <p:txEl>
                                              <p:pRg st="2" end="2"/>
                                            </p:txEl>
                                          </p:spTgt>
                                        </p:tgtEl>
                                        <p:attrNameLst>
                                          <p:attrName>style.visibility</p:attrName>
                                        </p:attrNameLst>
                                      </p:cBhvr>
                                      <p:to>
                                        <p:strVal val="visible"/>
                                      </p:to>
                                    </p:set>
                                    <p:animEffect transition="in" filter="fade">
                                      <p:cBhvr>
                                        <p:cTn id="21" dur="500"/>
                                        <p:tgtEl>
                                          <p:spTgt spid="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916EAD-E0ED-41A9-9DF0-FB9E6A4D23C7}"/>
              </a:ext>
            </a:extLst>
          </p:cNvPr>
          <p:cNvPicPr>
            <a:picLocks noChangeAspect="1"/>
          </p:cNvPicPr>
          <p:nvPr/>
        </p:nvPicPr>
        <p:blipFill>
          <a:blip r:embed="rId2"/>
          <a:stretch>
            <a:fillRect/>
          </a:stretch>
        </p:blipFill>
        <p:spPr>
          <a:xfrm>
            <a:off x="445653" y="1487804"/>
            <a:ext cx="6669565" cy="3105322"/>
          </a:xfrm>
          <a:prstGeom prst="rect">
            <a:avLst/>
          </a:prstGeom>
        </p:spPr>
      </p:pic>
      <p:sp>
        <p:nvSpPr>
          <p:cNvPr id="7" name="Title 1">
            <a:extLst>
              <a:ext uri="{FF2B5EF4-FFF2-40B4-BE49-F238E27FC236}">
                <a16:creationId xmlns:a16="http://schemas.microsoft.com/office/drawing/2014/main" id="{293B198F-9647-4A08-A18B-60B007EF9C09}"/>
              </a:ext>
            </a:extLst>
          </p:cNvPr>
          <p:cNvSpPr txBox="1">
            <a:spLocks/>
          </p:cNvSpPr>
          <p:nvPr/>
        </p:nvSpPr>
        <p:spPr>
          <a:xfrm>
            <a:off x="803776" y="444712"/>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HOME</a:t>
            </a:r>
          </a:p>
        </p:txBody>
      </p:sp>
      <p:sp>
        <p:nvSpPr>
          <p:cNvPr id="9" name="Rectangle 8">
            <a:extLst>
              <a:ext uri="{FF2B5EF4-FFF2-40B4-BE49-F238E27FC236}">
                <a16:creationId xmlns:a16="http://schemas.microsoft.com/office/drawing/2014/main" id="{8BADF2DE-9282-472D-81E4-D21AC85EFE2A}"/>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11" name="TextBox 10">
            <a:extLst>
              <a:ext uri="{FF2B5EF4-FFF2-40B4-BE49-F238E27FC236}">
                <a16:creationId xmlns:a16="http://schemas.microsoft.com/office/drawing/2014/main" id="{8A564CE8-5377-46D3-BDB9-801F57790DCB}"/>
              </a:ext>
            </a:extLst>
          </p:cNvPr>
          <p:cNvSpPr txBox="1"/>
          <p:nvPr/>
        </p:nvSpPr>
        <p:spPr>
          <a:xfrm>
            <a:off x="7363696" y="2548939"/>
            <a:ext cx="4589798" cy="2177102"/>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Bootstrap to display progress bars to show how many quizzes and how many lectures have been completed out of all. </a:t>
            </a:r>
          </a:p>
          <a:p>
            <a:pPr>
              <a:spcBef>
                <a:spcPts val="0"/>
              </a:spcBef>
              <a:spcAft>
                <a:spcPts val="600"/>
              </a:spcAft>
            </a:pPr>
            <a:r>
              <a:rPr lang="en-US" sz="1800" dirty="0"/>
              <a:t>Used MEAN stack to implement the </a:t>
            </a:r>
            <a:r>
              <a:rPr lang="en-US" b="1" dirty="0"/>
              <a:t>/</a:t>
            </a:r>
            <a:r>
              <a:rPr lang="en-US" b="1" dirty="0" err="1"/>
              <a:t>updateProgress</a:t>
            </a:r>
            <a:r>
              <a:rPr lang="en-US" b="1" dirty="0"/>
              <a:t>/:email</a:t>
            </a:r>
            <a:r>
              <a:rPr lang="en-US" dirty="0"/>
              <a:t> </a:t>
            </a:r>
            <a:r>
              <a:rPr lang="en-US" sz="1800" dirty="0"/>
              <a:t>to update the progress for a user when completing a quiz of lecture</a:t>
            </a:r>
          </a:p>
        </p:txBody>
      </p:sp>
    </p:spTree>
    <p:extLst>
      <p:ext uri="{BB962C8B-B14F-4D97-AF65-F5344CB8AC3E}">
        <p14:creationId xmlns:p14="http://schemas.microsoft.com/office/powerpoint/2010/main" val="278040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par>
                          <p:cTn id="14" fill="hold">
                            <p:stCondLst>
                              <p:cond delay="25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CCB098-6A24-48B6-8603-0F19B950B81C}"/>
              </a:ext>
            </a:extLst>
          </p:cNvPr>
          <p:cNvSpPr/>
          <p:nvPr/>
        </p:nvSpPr>
        <p:spPr>
          <a:xfrm rot="900000">
            <a:off x="9424674" y="499507"/>
            <a:ext cx="2492723" cy="607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 Teacher</a:t>
            </a:r>
          </a:p>
        </p:txBody>
      </p:sp>
      <p:pic>
        <p:nvPicPr>
          <p:cNvPr id="3" name="Picture 2">
            <a:extLst>
              <a:ext uri="{FF2B5EF4-FFF2-40B4-BE49-F238E27FC236}">
                <a16:creationId xmlns:a16="http://schemas.microsoft.com/office/drawing/2014/main" id="{16E20376-F6FB-4C6F-B7A6-71583A3F7B9C}"/>
              </a:ext>
            </a:extLst>
          </p:cNvPr>
          <p:cNvPicPr>
            <a:picLocks noChangeAspect="1"/>
          </p:cNvPicPr>
          <p:nvPr/>
        </p:nvPicPr>
        <p:blipFill>
          <a:blip r:embed="rId2"/>
          <a:stretch>
            <a:fillRect/>
          </a:stretch>
        </p:blipFill>
        <p:spPr>
          <a:xfrm>
            <a:off x="357809" y="1528369"/>
            <a:ext cx="6740799" cy="4683588"/>
          </a:xfrm>
          <a:prstGeom prst="rect">
            <a:avLst/>
          </a:prstGeom>
        </p:spPr>
      </p:pic>
      <p:sp>
        <p:nvSpPr>
          <p:cNvPr id="8" name="Title 1">
            <a:extLst>
              <a:ext uri="{FF2B5EF4-FFF2-40B4-BE49-F238E27FC236}">
                <a16:creationId xmlns:a16="http://schemas.microsoft.com/office/drawing/2014/main" id="{6C529C61-E7AB-4307-8826-436B37A8118D}"/>
              </a:ext>
            </a:extLst>
          </p:cNvPr>
          <p:cNvSpPr txBox="1">
            <a:spLocks/>
          </p:cNvSpPr>
          <p:nvPr/>
        </p:nvSpPr>
        <p:spPr>
          <a:xfrm>
            <a:off x="525480" y="390358"/>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ADD New System</a:t>
            </a:r>
          </a:p>
        </p:txBody>
      </p:sp>
      <p:sp>
        <p:nvSpPr>
          <p:cNvPr id="9" name="TextBox 8">
            <a:extLst>
              <a:ext uri="{FF2B5EF4-FFF2-40B4-BE49-F238E27FC236}">
                <a16:creationId xmlns:a16="http://schemas.microsoft.com/office/drawing/2014/main" id="{D5B684CE-CB76-4427-BBB2-43B18A679796}"/>
              </a:ext>
            </a:extLst>
          </p:cNvPr>
          <p:cNvSpPr txBox="1"/>
          <p:nvPr/>
        </p:nvSpPr>
        <p:spPr>
          <a:xfrm>
            <a:off x="7363696" y="3118300"/>
            <a:ext cx="4589798" cy="1231585"/>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Bootstrap to create a form.</a:t>
            </a:r>
          </a:p>
          <a:p>
            <a:pPr>
              <a:spcBef>
                <a:spcPts val="0"/>
              </a:spcBef>
              <a:spcAft>
                <a:spcPts val="600"/>
              </a:spcAft>
            </a:pPr>
            <a:r>
              <a:rPr lang="en-US" sz="1800" dirty="0"/>
              <a:t>Used the MEAN stack to implement the </a:t>
            </a:r>
            <a:r>
              <a:rPr lang="en-US" b="1" dirty="0"/>
              <a:t>/</a:t>
            </a:r>
            <a:r>
              <a:rPr lang="en-US" b="1" dirty="0" err="1"/>
              <a:t>addLecture</a:t>
            </a:r>
            <a:r>
              <a:rPr lang="en-US" b="1" dirty="0"/>
              <a:t> </a:t>
            </a:r>
            <a:r>
              <a:rPr lang="en-US" sz="1800" dirty="0"/>
              <a:t>to create a new lecture about a vehicle system.</a:t>
            </a:r>
          </a:p>
        </p:txBody>
      </p:sp>
    </p:spTree>
    <p:extLst>
      <p:ext uri="{BB962C8B-B14F-4D97-AF65-F5344CB8AC3E}">
        <p14:creationId xmlns:p14="http://schemas.microsoft.com/office/powerpoint/2010/main" val="209229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18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633B51-D2D1-9D39-F528-B5AF38DDFDA5}"/>
              </a:ext>
            </a:extLst>
          </p:cNvPr>
          <p:cNvSpPr txBox="1"/>
          <p:nvPr/>
        </p:nvSpPr>
        <p:spPr>
          <a:xfrm>
            <a:off x="803776" y="1533783"/>
            <a:ext cx="10807826" cy="400110"/>
          </a:xfrm>
          <a:prstGeom prst="rect">
            <a:avLst/>
          </a:prstGeom>
          <a:noFill/>
        </p:spPr>
        <p:txBody>
          <a:bodyPr wrap="square">
            <a:spAutoFit/>
          </a:bodyPr>
          <a:lstStyle/>
          <a:p>
            <a:r>
              <a:rPr lang="en-US" sz="2000" dirty="0"/>
              <a:t>A clear analysis of the parts of the work done by each member of the group </a:t>
            </a:r>
          </a:p>
        </p:txBody>
      </p:sp>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2184400"/>
            <a:ext cx="10807826" cy="4673600"/>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0"/>
              </a:spcBef>
              <a:buNone/>
            </a:pPr>
            <a:r>
              <a:rPr lang="en-US" sz="2400" b="1" spc="300" dirty="0">
                <a:solidFill>
                  <a:schemeClr val="accent2"/>
                </a:solidFill>
              </a:rPr>
              <a:t>Marios Pafitis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the Navigation Bar, Learn page, Quiz page, and Home page with HTML,CSS and Bootstrap. </a:t>
            </a:r>
          </a:p>
          <a:p>
            <a:pPr marL="342900" indent="-342900">
              <a:spcBef>
                <a:spcPts val="0"/>
              </a:spcBef>
              <a:buFont typeface="Arial" panose="020B0604020202020204" pitchFamily="34" charset="0"/>
              <a:buChar char="•"/>
            </a:pPr>
            <a:r>
              <a:rPr lang="en-US" sz="1800" dirty="0"/>
              <a:t>Implementation of Create/Complete Lecture, Evaluate Quiz, Fetch Progress and Fetch Systems using the MEAN stack.</a:t>
            </a:r>
          </a:p>
          <a:p>
            <a:pPr marL="342900" indent="-342900">
              <a:spcBef>
                <a:spcPts val="0"/>
              </a:spcBef>
              <a:buFont typeface="Arial" panose="020B0604020202020204" pitchFamily="34" charset="0"/>
              <a:buChar char="•"/>
            </a:pPr>
            <a:r>
              <a:rPr lang="en-US" sz="1800" dirty="0"/>
              <a:t>Implementation of drag-and-drop using JavaScript</a:t>
            </a:r>
          </a:p>
          <a:p>
            <a:pPr marL="342900" indent="-342900">
              <a:spcBef>
                <a:spcPts val="0"/>
              </a:spcBef>
              <a:buFont typeface="Arial" panose="020B0604020202020204" pitchFamily="34" charset="0"/>
              <a:buChar char="•"/>
            </a:pPr>
            <a:r>
              <a:rPr lang="en-US" sz="1800" dirty="0"/>
              <a:t>Implementation of the DOM behavior using Angular.js.</a:t>
            </a:r>
          </a:p>
          <a:p>
            <a:pPr marL="342900" indent="-342900">
              <a:spcBef>
                <a:spcPts val="0"/>
              </a:spcBef>
              <a:buFont typeface="Arial" panose="020B0604020202020204" pitchFamily="34" charset="0"/>
              <a:buChar char="•"/>
            </a:pPr>
            <a:r>
              <a:rPr lang="en-US" sz="1800" dirty="0"/>
              <a:t>Implement the authentication encryption with the </a:t>
            </a:r>
            <a:r>
              <a:rPr lang="en-US" sz="1800" dirty="0" err="1"/>
              <a:t>bcrypt</a:t>
            </a:r>
            <a:r>
              <a:rPr lang="en-US" sz="1800" dirty="0"/>
              <a:t> module</a:t>
            </a:r>
          </a:p>
          <a:p>
            <a:pPr marL="0" indent="0">
              <a:spcBef>
                <a:spcPts val="0"/>
              </a:spcBef>
              <a:buNone/>
            </a:pPr>
            <a:endParaRPr lang="en-US" sz="2400" dirty="0"/>
          </a:p>
          <a:p>
            <a:pPr marL="0" indent="0">
              <a:spcBef>
                <a:spcPts val="0"/>
              </a:spcBef>
              <a:buNone/>
            </a:pPr>
            <a:r>
              <a:rPr lang="en-US" sz="2400" b="1" spc="300" dirty="0">
                <a:solidFill>
                  <a:schemeClr val="accent2"/>
                </a:solidFill>
              </a:rPr>
              <a:t>Vasileios Samaras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of the Log In page and Register page using HTML/CSS and Bootstrap.</a:t>
            </a:r>
          </a:p>
          <a:p>
            <a:pPr marL="342900" indent="-342900">
              <a:spcBef>
                <a:spcPts val="0"/>
              </a:spcBef>
              <a:buFont typeface="Arial" panose="020B0604020202020204" pitchFamily="34" charset="0"/>
              <a:buChar char="•"/>
            </a:pPr>
            <a:r>
              <a:rPr lang="en-US" sz="1800" dirty="0"/>
              <a:t>Implementation of the middleware and routing using Express.</a:t>
            </a:r>
          </a:p>
          <a:p>
            <a:pPr marL="342900" indent="-342900">
              <a:spcBef>
                <a:spcPts val="0"/>
              </a:spcBef>
              <a:buFont typeface="Arial" panose="020B0604020202020204" pitchFamily="34" charset="0"/>
              <a:buChar char="•"/>
            </a:pPr>
            <a:r>
              <a:rPr lang="en-US" sz="1800" dirty="0"/>
              <a:t>Implementation of the Login and Register behaviour using the MEAN stack.</a:t>
            </a:r>
          </a:p>
          <a:p>
            <a:pPr marL="342900" indent="-342900">
              <a:spcBef>
                <a:spcPts val="0"/>
              </a:spcBef>
              <a:buFont typeface="Arial" panose="020B0604020202020204" pitchFamily="34" charset="0"/>
              <a:buChar char="•"/>
            </a:pPr>
            <a:r>
              <a:rPr lang="en-US" sz="1800" dirty="0"/>
              <a:t>Implementation of the DOM behavior using Angular.js.</a:t>
            </a:r>
          </a:p>
          <a:p>
            <a:pPr marL="0" indent="0">
              <a:spcBef>
                <a:spcPts val="0"/>
              </a:spcBef>
              <a:buNone/>
            </a:pPr>
            <a:endParaRPr lang="en-US" sz="1800" dirty="0"/>
          </a:p>
          <a:p>
            <a:pPr marL="342900" indent="-342900">
              <a:spcBef>
                <a:spcPts val="0"/>
              </a:spcBef>
              <a:buFont typeface="Arial" panose="020B0604020202020204" pitchFamily="34" charset="0"/>
              <a:buChar char="•"/>
            </a:pPr>
            <a:endParaRPr lang="el-CY" sz="2400" b="1" spc="300" dirty="0"/>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WHO DID WHAT</a:t>
            </a:r>
          </a:p>
        </p:txBody>
      </p:sp>
    </p:spTree>
    <p:extLst>
      <p:ext uri="{BB962C8B-B14F-4D97-AF65-F5344CB8AC3E}">
        <p14:creationId xmlns:p14="http://schemas.microsoft.com/office/powerpoint/2010/main" val="6802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4"/>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500"/>
                                        <p:tgtEl>
                                          <p:spTgt spid="5">
                                            <p:txEl>
                                              <p:pRg st="8" end="8"/>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5">
                                            <p:txEl>
                                              <p:pRg st="10" end="10"/>
                                            </p:txEl>
                                          </p:spTgt>
                                        </p:tgtEl>
                                        <p:attrNameLst>
                                          <p:attrName>style.visibility</p:attrName>
                                        </p:attrNameLst>
                                      </p:cBhvr>
                                      <p:to>
                                        <p:strVal val="visible"/>
                                      </p:to>
                                    </p:set>
                                    <p:animEffect transition="in" filter="fade">
                                      <p:cBhvr>
                                        <p:cTn id="48" dur="500"/>
                                        <p:tgtEl>
                                          <p:spTgt spid="5">
                                            <p:txEl>
                                              <p:pRg st="10" end="10"/>
                                            </p:txEl>
                                          </p:spTgt>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fade">
                                      <p:cBhvr>
                                        <p:cTn id="6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1524000"/>
            <a:ext cx="10807826" cy="4995938"/>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400" dirty="0"/>
              <a:t>Integrate Augmented Reality (AR) and Mix Reality (MR).</a:t>
            </a:r>
          </a:p>
          <a:p>
            <a:r>
              <a:rPr lang="en-US" sz="2400" dirty="0"/>
              <a:t>Replace the 2D images with 3D models from the 3D model community.</a:t>
            </a:r>
          </a:p>
          <a:p>
            <a:r>
              <a:rPr lang="en-US" sz="2400" dirty="0"/>
              <a:t>Configure Community subscription.</a:t>
            </a:r>
          </a:p>
          <a:p>
            <a:r>
              <a:rPr lang="en-US" sz="2400" dirty="0"/>
              <a:t>Support, Help, About Us.</a:t>
            </a:r>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FUTURE WORK</a:t>
            </a:r>
          </a:p>
        </p:txBody>
      </p:sp>
    </p:spTree>
    <p:extLst>
      <p:ext uri="{BB962C8B-B14F-4D97-AF65-F5344CB8AC3E}">
        <p14:creationId xmlns:p14="http://schemas.microsoft.com/office/powerpoint/2010/main" val="33273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9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4015961" y="2706757"/>
            <a:ext cx="3786809" cy="583096"/>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400" dirty="0"/>
              <a:t>	THANK  YOU!</a:t>
            </a:r>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4015961" y="1587711"/>
            <a:ext cx="4160078"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dirty="0">
                <a:solidFill>
                  <a:schemeClr val="tx1"/>
                </a:solidFill>
              </a:rPr>
              <a:t>ENJOY THE DEMO</a:t>
            </a:r>
          </a:p>
        </p:txBody>
      </p:sp>
    </p:spTree>
    <p:extLst>
      <p:ext uri="{BB962C8B-B14F-4D97-AF65-F5344CB8AC3E}">
        <p14:creationId xmlns:p14="http://schemas.microsoft.com/office/powerpoint/2010/main" val="305875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6" presetClass="emph" presetSubtype="0" fill="hold" grpId="0" nodeType="withEffect">
                                  <p:stCondLst>
                                    <p:cond delay="0"/>
                                  </p:stCondLst>
                                  <p:iterate type="lt">
                                    <p:tmPct val="4000"/>
                                  </p:iterate>
                                  <p:childTnLst>
                                    <p:set>
                                      <p:cBhvr override="childStyle">
                                        <p:cTn id="9" dur="500" fill="hold"/>
                                        <p:tgtEl>
                                          <p:spTgt spid="6"/>
                                        </p:tgtEl>
                                        <p:attrNameLst>
                                          <p:attrName>style.color</p:attrName>
                                        </p:attrNameLst>
                                      </p:cBhvr>
                                      <p:to>
                                        <p:clrVal>
                                          <a:schemeClr val="accent2"/>
                                        </p:clrVal>
                                      </p:to>
                                    </p:set>
                                    <p:set>
                                      <p:cBhvr>
                                        <p:cTn id="10" dur="500" fill="hold"/>
                                        <p:tgtEl>
                                          <p:spTgt spid="6"/>
                                        </p:tgtEl>
                                        <p:attrNameLst>
                                          <p:attrName>fillcolor</p:attrName>
                                        </p:attrNameLst>
                                      </p:cBhvr>
                                      <p:to>
                                        <p:clrVal>
                                          <a:schemeClr val="accent2"/>
                                        </p:clrVal>
                                      </p:to>
                                    </p:set>
                                    <p:set>
                                      <p:cBhvr>
                                        <p:cTn id="11"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idea:</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3916858" y="2796126"/>
            <a:ext cx="8122742" cy="3690399"/>
          </a:xfrm>
        </p:spPr>
        <p:txBody>
          <a:bodyPr/>
          <a:lstStyle/>
          <a:p>
            <a:pPr indent="-457200">
              <a:lnSpc>
                <a:spcPct val="150000"/>
              </a:lnSpc>
              <a:buSzPct val="200000"/>
              <a:buFont typeface="Wingdings" panose="05000000000000000000" pitchFamily="2" charset="2"/>
              <a:buChar char="ü"/>
            </a:pPr>
            <a:r>
              <a:rPr lang="en-US" sz="1800" i="1" dirty="0"/>
              <a:t>Visual learning of automotive vehicle systems</a:t>
            </a:r>
          </a:p>
          <a:p>
            <a:pPr indent="-457200">
              <a:lnSpc>
                <a:spcPct val="150000"/>
              </a:lnSpc>
              <a:buSzPct val="200000"/>
              <a:buFont typeface="Wingdings" panose="05000000000000000000" pitchFamily="2" charset="2"/>
              <a:buChar char="ü"/>
            </a:pPr>
            <a:r>
              <a:rPr lang="en-US" sz="1800" i="1" dirty="0"/>
              <a:t>Practice conceptual thinking</a:t>
            </a:r>
          </a:p>
          <a:p>
            <a:pPr indent="-457200">
              <a:lnSpc>
                <a:spcPct val="150000"/>
              </a:lnSpc>
              <a:buSzPct val="200000"/>
              <a:buFont typeface="Wingdings" panose="05000000000000000000" pitchFamily="2" charset="2"/>
              <a:buChar char="ü"/>
            </a:pPr>
            <a:r>
              <a:rPr lang="en-US" sz="1800" i="1" dirty="0"/>
              <a:t>Adjust the learning material based on your experience </a:t>
            </a:r>
          </a:p>
          <a:p>
            <a:pPr indent="-457200">
              <a:lnSpc>
                <a:spcPct val="150000"/>
              </a:lnSpc>
              <a:buSzPct val="200000"/>
              <a:buFont typeface="Wingdings" panose="05000000000000000000" pitchFamily="2" charset="2"/>
              <a:buChar char="ü"/>
            </a:pPr>
            <a:r>
              <a:rPr lang="en-US" sz="1800" i="1" dirty="0"/>
              <a:t>Conduct quizzes in automotive vehicle systems assembly easily </a:t>
            </a:r>
          </a:p>
          <a:p>
            <a:pPr indent="-457200">
              <a:lnSpc>
                <a:spcPct val="150000"/>
              </a:lnSpc>
              <a:buSzPct val="200000"/>
              <a:buFont typeface="Wingdings" panose="05000000000000000000" pitchFamily="2" charset="2"/>
              <a:buChar char="ü"/>
            </a:pPr>
            <a:r>
              <a:rPr lang="en-US" sz="1800" i="1" dirty="0"/>
              <a:t>Interact with 3D visualizations of vehicle systems with AR and MR</a:t>
            </a:r>
          </a:p>
        </p:txBody>
      </p:sp>
      <p:pic>
        <p:nvPicPr>
          <p:cNvPr id="7" name="Εικόνα 6">
            <a:extLst>
              <a:ext uri="{FF2B5EF4-FFF2-40B4-BE49-F238E27FC236}">
                <a16:creationId xmlns:a16="http://schemas.microsoft.com/office/drawing/2014/main" id="{6403DDF7-2B59-BFE2-2800-EE73BC87125E}"/>
              </a:ext>
            </a:extLst>
          </p:cNvPr>
          <p:cNvPicPr>
            <a:picLocks noChangeAspect="1"/>
          </p:cNvPicPr>
          <p:nvPr/>
        </p:nvPicPr>
        <p:blipFill rotWithShape="1">
          <a:blip r:embed="rId2"/>
          <a:srcRect l="18905" t="17983" r="823" b="28534"/>
          <a:stretch/>
        </p:blipFill>
        <p:spPr>
          <a:xfrm>
            <a:off x="3355364" y="550737"/>
            <a:ext cx="8836636" cy="574908"/>
          </a:xfrm>
          <a:prstGeom prst="rect">
            <a:avLst/>
          </a:prstGeom>
        </p:spPr>
      </p:pic>
      <p:pic>
        <p:nvPicPr>
          <p:cNvPr id="1030" name="Picture 6" descr="Engine GIFs - Get the best gif on GIFER">
            <a:extLst>
              <a:ext uri="{FF2B5EF4-FFF2-40B4-BE49-F238E27FC236}">
                <a16:creationId xmlns:a16="http://schemas.microsoft.com/office/drawing/2014/main" id="{4CD2F6EA-8FE2-4B35-9005-323EF33B29F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9575" y="2796126"/>
            <a:ext cx="3289838" cy="28521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BDBE21C-4BB7-4272-A6BA-3D2175A97EAD}"/>
              </a:ext>
            </a:extLst>
          </p:cNvPr>
          <p:cNvSpPr txBox="1"/>
          <p:nvPr/>
        </p:nvSpPr>
        <p:spPr>
          <a:xfrm>
            <a:off x="3048000" y="1322800"/>
            <a:ext cx="7169426" cy="1092607"/>
          </a:xfrm>
          <a:prstGeom prst="rect">
            <a:avLst/>
          </a:prstGeom>
          <a:noFill/>
        </p:spPr>
        <p:txBody>
          <a:bodyPr wrap="square">
            <a:spAutoFit/>
          </a:bodyPr>
          <a:lstStyle/>
          <a:p>
            <a:pPr marL="0" indent="0" algn="ctr">
              <a:spcAft>
                <a:spcPts val="600"/>
              </a:spcAft>
              <a:buNone/>
            </a:pPr>
            <a:r>
              <a:rPr lang="en-US" i="1" dirty="0"/>
              <a:t>What if we could have a concise interactive tool to simplify the learning process of a complex mechanism?</a:t>
            </a:r>
          </a:p>
          <a:p>
            <a:pPr marL="0" indent="0" algn="ctr">
              <a:spcAft>
                <a:spcPts val="1800"/>
              </a:spcAft>
              <a:buNone/>
            </a:pPr>
            <a:r>
              <a:rPr lang="en-US" sz="2000" dirty="0">
                <a:solidFill>
                  <a:schemeClr val="accent1"/>
                </a:solidFill>
              </a:rPr>
              <a:t>“ Learn Automotive Engineering </a:t>
            </a:r>
            <a:r>
              <a:rPr lang="en-US" sz="2400" b="1" dirty="0" err="1">
                <a:solidFill>
                  <a:schemeClr val="accent1"/>
                </a:solidFill>
                <a:latin typeface="Aka-AcidGR-Muli" panose="02000603000000000000" pitchFamily="2" charset="-95"/>
              </a:rPr>
              <a:t>TheMech</a:t>
            </a:r>
            <a:r>
              <a:rPr lang="en-US" sz="2000" dirty="0">
                <a:solidFill>
                  <a:schemeClr val="accent1"/>
                </a:solidFill>
              </a:rPr>
              <a:t> way!’’</a:t>
            </a:r>
          </a:p>
        </p:txBody>
      </p:sp>
    </p:spTree>
    <p:extLst>
      <p:ext uri="{BB962C8B-B14F-4D97-AF65-F5344CB8AC3E}">
        <p14:creationId xmlns:p14="http://schemas.microsoft.com/office/powerpoint/2010/main" val="40021710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8C8519-C04A-3E43-73ED-F77726900F07}"/>
              </a:ext>
            </a:extLst>
          </p:cNvPr>
          <p:cNvSpPr txBox="1"/>
          <p:nvPr/>
        </p:nvSpPr>
        <p:spPr>
          <a:xfrm>
            <a:off x="1211140" y="443567"/>
            <a:ext cx="10104559" cy="6524863"/>
          </a:xfrm>
          <a:prstGeom prst="rect">
            <a:avLst/>
          </a:prstGeom>
          <a:noFill/>
        </p:spPr>
        <p:txBody>
          <a:bodyPr wrap="square">
            <a:spAutoFit/>
          </a:bodyPr>
          <a:lstStyle/>
          <a:p>
            <a:pPr algn="l"/>
            <a:r>
              <a:rPr lang="en-US" sz="2000" b="0" i="0" u="none" strike="noStrike" baseline="0" dirty="0">
                <a:solidFill>
                  <a:srgbClr val="000000"/>
                </a:solidFill>
                <a:latin typeface="Times New Roman" panose="02020603050405020304" pitchFamily="18" charset="0"/>
              </a:rPr>
              <a:t> </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The </a:t>
            </a:r>
            <a:r>
              <a:rPr lang="en-US" sz="1800" b="1" i="0" u="sng" strike="noStrike" baseline="0" dirty="0">
                <a:solidFill>
                  <a:srgbClr val="000000"/>
                </a:solidFill>
                <a:latin typeface="Times New Roman" panose="02020603050405020304" pitchFamily="18" charset="0"/>
              </a:rPr>
              <a:t>requirements</a:t>
            </a:r>
            <a:r>
              <a:rPr lang="en-US" sz="1800" b="0" i="0" u="none" strike="noStrike" baseline="0" dirty="0">
                <a:solidFill>
                  <a:srgbClr val="000000"/>
                </a:solidFill>
                <a:latin typeface="Times New Roman" panose="02020603050405020304" pitchFamily="18" charset="0"/>
              </a:rPr>
              <a:t> of the oral presentation are the following: </a:t>
            </a:r>
          </a:p>
          <a:p>
            <a:endParaRPr lang="en-US" sz="2000" b="0" i="0" u="none" strike="noStrike" baseline="0" dirty="0">
              <a:solidFill>
                <a:srgbClr val="000000"/>
              </a:solidFill>
              <a:latin typeface="Times New Roman" panose="02020603050405020304" pitchFamily="18" charset="0"/>
            </a:endParaRPr>
          </a:p>
          <a:p>
            <a:pPr marL="342900" indent="-342900">
              <a:buAutoNum type="arabicPeriod"/>
            </a:pPr>
            <a:r>
              <a:rPr lang="en-US" sz="1800" b="0" i="1" u="none" strike="noStrike" baseline="0" dirty="0">
                <a:solidFill>
                  <a:srgbClr val="000000"/>
                </a:solidFill>
                <a:latin typeface="Times New Roman" panose="02020603050405020304" pitchFamily="18" charset="0"/>
              </a:rPr>
              <a:t>Describe in detail Project Part #1:</a:t>
            </a:r>
          </a:p>
          <a:p>
            <a:r>
              <a:rPr lang="en-US" sz="1800" b="0" i="0" u="none" strike="noStrike" baseline="0" dirty="0">
                <a:solidFill>
                  <a:srgbClr val="000000"/>
                </a:solidFill>
                <a:latin typeface="Times New Roman" panose="02020603050405020304" pitchFamily="18" charset="0"/>
              </a:rPr>
              <a:t> </a:t>
            </a:r>
            <a:r>
              <a:rPr lang="en-US" sz="1800" b="0" i="0" u="none" strike="noStrike" baseline="0" dirty="0">
                <a:solidFill>
                  <a:srgbClr val="00B050"/>
                </a:solidFill>
                <a:latin typeface="Times New Roman" panose="02020603050405020304" pitchFamily="18" charset="0"/>
              </a:rPr>
              <a:t>introduce the idea and compare it with existing solutions</a:t>
            </a:r>
            <a:r>
              <a:rPr lang="en-US" sz="1800" b="0" i="0" u="none" strike="noStrike" baseline="0" dirty="0">
                <a:solidFill>
                  <a:srgbClr val="000000"/>
                </a:solidFill>
                <a:latin typeface="Times New Roman" panose="02020603050405020304" pitchFamily="18" charset="0"/>
              </a:rPr>
              <a:t>, [ok]</a:t>
            </a:r>
          </a:p>
          <a:p>
            <a:r>
              <a:rPr lang="en-US" sz="1800" b="0" i="0" u="none" strike="noStrike" baseline="0" dirty="0">
                <a:solidFill>
                  <a:schemeClr val="accent1">
                    <a:lumMod val="75000"/>
                  </a:schemeClr>
                </a:solidFill>
                <a:latin typeface="Times New Roman" panose="02020603050405020304" pitchFamily="18" charset="0"/>
              </a:rPr>
              <a:t>introduce the methodology used to discuss and collect data from potential users. </a:t>
            </a:r>
            <a:r>
              <a:rPr lang="en-US" sz="1800" b="0" i="0" u="none" strike="noStrike" baseline="0" dirty="0">
                <a:solidFill>
                  <a:srgbClr val="000000"/>
                </a:solidFill>
                <a:latin typeface="Times New Roman" panose="02020603050405020304" pitchFamily="18" charset="0"/>
              </a:rPr>
              <a:t>[ok]</a:t>
            </a:r>
            <a:endParaRPr lang="en-US" sz="1800" b="0" i="0" u="none" strike="noStrike" baseline="0" dirty="0">
              <a:solidFill>
                <a:schemeClr val="accent1">
                  <a:lumMod val="75000"/>
                </a:schemeClr>
              </a:solidFill>
              <a:latin typeface="Times New Roman" panose="02020603050405020304" pitchFamily="18" charset="0"/>
            </a:endParaRPr>
          </a:p>
          <a:p>
            <a:r>
              <a:rPr lang="en-US" sz="1800" b="0" i="0" u="none" strike="noStrike" baseline="0" dirty="0">
                <a:solidFill>
                  <a:srgbClr val="0070C0"/>
                </a:solidFill>
                <a:latin typeface="Times New Roman" panose="02020603050405020304" pitchFamily="18" charset="0"/>
              </a:rPr>
              <a:t>Decide the basics of your system design. </a:t>
            </a:r>
            <a:r>
              <a:rPr lang="en-US" sz="1800" b="0" i="0" u="none" strike="noStrike" baseline="0" dirty="0">
                <a:solidFill>
                  <a:srgbClr val="000000"/>
                </a:solidFill>
                <a:latin typeface="Times New Roman" panose="02020603050405020304" pitchFamily="18" charset="0"/>
              </a:rPr>
              <a:t>[ok]</a:t>
            </a:r>
            <a:endParaRPr lang="en-US" sz="1800" b="0" i="0" u="none" strike="noStrike" baseline="0" dirty="0">
              <a:solidFill>
                <a:srgbClr val="0070C0"/>
              </a:solidFill>
              <a:latin typeface="Times New Roman" panose="02020603050405020304" pitchFamily="18" charset="0"/>
            </a:endParaRPr>
          </a:p>
          <a:p>
            <a:r>
              <a:rPr lang="en-US" sz="1800" b="0" i="0" u="none" strike="noStrike" baseline="0" dirty="0">
                <a:solidFill>
                  <a:srgbClr val="7030A0"/>
                </a:solidFill>
                <a:latin typeface="Times New Roman" panose="02020603050405020304" pitchFamily="18" charset="0"/>
              </a:rPr>
              <a:t>Describe the User Requirements Specifications</a:t>
            </a:r>
            <a:r>
              <a:rPr lang="en-US" sz="1800" b="0" i="0" u="none" strike="noStrike" baseline="0" dirty="0">
                <a:solidFill>
                  <a:srgbClr val="000000"/>
                </a:solidFill>
                <a:latin typeface="Times New Roman" panose="02020603050405020304" pitchFamily="18" charset="0"/>
              </a:rPr>
              <a:t>. [ok]</a:t>
            </a:r>
          </a:p>
          <a:p>
            <a:r>
              <a:rPr lang="en-US" sz="1800" b="0" i="0" u="none" strike="noStrike" baseline="0" dirty="0">
                <a:solidFill>
                  <a:srgbClr val="FF0000"/>
                </a:solidFill>
                <a:latin typeface="Times New Roman" panose="02020603050405020304" pitchFamily="18" charset="0"/>
              </a:rPr>
              <a:t>Introduce the Prototype Design. </a:t>
            </a:r>
            <a:r>
              <a:rPr lang="en-US" sz="1800" b="0" i="0" u="none" strike="noStrike" baseline="0" dirty="0">
                <a:solidFill>
                  <a:srgbClr val="000000"/>
                </a:solidFill>
                <a:latin typeface="Times New Roman" panose="02020603050405020304" pitchFamily="18" charset="0"/>
              </a:rPr>
              <a:t>[ok]</a:t>
            </a:r>
            <a:endParaRPr lang="en-US" sz="1800" b="0" i="0" u="none" strike="noStrike" baseline="0" dirty="0">
              <a:solidFill>
                <a:srgbClr val="FF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Introduce the evaluation of your prototype designs. [ok]</a:t>
            </a:r>
          </a:p>
          <a:p>
            <a:pPr marL="342900" indent="-342900">
              <a:buAutoNum type="arabicPeriod"/>
            </a:pPr>
            <a:endParaRPr lang="en-US"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2. </a:t>
            </a:r>
            <a:r>
              <a:rPr lang="en-US" sz="1800" b="0" i="1" u="none" strike="noStrike" baseline="0" dirty="0">
                <a:solidFill>
                  <a:srgbClr val="000000"/>
                </a:solidFill>
                <a:latin typeface="Times New Roman" panose="02020603050405020304" pitchFamily="18" charset="0"/>
              </a:rPr>
              <a:t>Describe in detail Project Part #2: </a:t>
            </a:r>
            <a:r>
              <a:rPr lang="en-US" sz="1800" b="0" i="0" u="none" strike="noStrike" baseline="0" dirty="0">
                <a:solidFill>
                  <a:srgbClr val="000000"/>
                </a:solidFill>
                <a:latin typeface="Times New Roman" panose="02020603050405020304" pitchFamily="18" charset="0"/>
              </a:rPr>
              <a:t>Describe the web system (main “screens”) and its functionality. Discuss your implementation as well as the technologies and methodologies used during the implementation. Discuss the evaluation and experiences. [</a:t>
            </a:r>
            <a:r>
              <a:rPr lang="en-US" sz="1800" b="0" i="0" u="none" strike="noStrike" baseline="0" dirty="0" err="1">
                <a:solidFill>
                  <a:srgbClr val="000000"/>
                </a:solidFill>
                <a:latin typeface="Times New Roman" panose="02020603050405020304" pitchFamily="18" charset="0"/>
              </a:rPr>
              <a:t>okish</a:t>
            </a:r>
            <a:r>
              <a:rPr lang="en-US" sz="1800" b="0" i="0" u="none" strike="noStrike" baseline="0" dirty="0">
                <a:solidFill>
                  <a:srgbClr val="000000"/>
                </a:solidFill>
                <a:latin typeface="Times New Roman" panose="02020603050405020304" pitchFamily="18" charset="0"/>
              </a:rPr>
              <a:t>]</a:t>
            </a:r>
          </a:p>
          <a:p>
            <a:pPr algn="l"/>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3. Add a slide having a clear analysis of the parts of the work done by each member of the group (valid only in case of a group project) [ok]</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4. Show and explain a promotional video (recommended, but optional) </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5. Demonstrate your system. </a:t>
            </a:r>
          </a:p>
          <a:p>
            <a:pPr marL="342900" indent="-342900">
              <a:buAutoNum type="arabicPeriod"/>
            </a:pPr>
            <a:endParaRPr lang="en-US"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27601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ADVANTAGES OF</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718158" y="1599111"/>
            <a:ext cx="10755686" cy="5075065"/>
          </a:xfrm>
        </p:spPr>
        <p:txBody>
          <a:bodyPr>
            <a:normAutofit/>
          </a:bodyPr>
          <a:lstStyle/>
          <a:p>
            <a:r>
              <a:rPr lang="en-US" dirty="0">
                <a:solidFill>
                  <a:schemeClr val="accent2"/>
                </a:solidFill>
              </a:rPr>
              <a:t>Affordable</a:t>
            </a:r>
          </a:p>
          <a:p>
            <a:pPr marL="0" indent="0" algn="just">
              <a:buNone/>
            </a:pPr>
            <a:r>
              <a:rPr lang="en-US" sz="1600" dirty="0"/>
              <a:t>[ </a:t>
            </a:r>
            <a:r>
              <a:rPr lang="en-US" sz="1600" i="1" dirty="0"/>
              <a:t>Other competitor’s learning platforms are expensive. We provide our system for free, making revenue through community subscription </a:t>
            </a:r>
            <a:r>
              <a:rPr lang="en-US" sz="1600" dirty="0"/>
              <a:t>]</a:t>
            </a:r>
          </a:p>
          <a:p>
            <a:pPr>
              <a:spcBef>
                <a:spcPts val="2400"/>
              </a:spcBef>
            </a:pPr>
            <a:r>
              <a:rPr lang="en-US" dirty="0">
                <a:solidFill>
                  <a:schemeClr val="accent2"/>
                </a:solidFill>
              </a:rPr>
              <a:t>User experience comes first!</a:t>
            </a:r>
          </a:p>
          <a:p>
            <a:pPr marL="0" indent="0" algn="just">
              <a:buNone/>
            </a:pPr>
            <a:r>
              <a:rPr lang="en-US" sz="1600" dirty="0"/>
              <a:t>[ </a:t>
            </a:r>
            <a:r>
              <a:rPr lang="en-US" sz="1600" i="1" dirty="0"/>
              <a:t>Other learning platforms are limited to static content with photos, videos and information. We provide interactive points of interest (contextual enhancements by hovering) and information layers over 3D elements</a:t>
            </a:r>
            <a:r>
              <a:rPr lang="en-US" sz="1600" dirty="0"/>
              <a:t>]</a:t>
            </a:r>
          </a:p>
          <a:p>
            <a:pPr>
              <a:spcBef>
                <a:spcPts val="2400"/>
              </a:spcBef>
            </a:pPr>
            <a:r>
              <a:rPr lang="en-US" dirty="0">
                <a:solidFill>
                  <a:schemeClr val="accent2"/>
                </a:solidFill>
              </a:rPr>
              <a:t>Crowdsourcing</a:t>
            </a:r>
          </a:p>
          <a:p>
            <a:pPr marL="0" indent="0" algn="just">
              <a:buNone/>
            </a:pPr>
            <a:r>
              <a:rPr lang="en-US" sz="1600" dirty="0"/>
              <a:t>[ Every teacher contributes on the creation of a database with lectures and  quizzes for the different automotive systems.]</a:t>
            </a:r>
          </a:p>
          <a:p>
            <a:pPr>
              <a:spcBef>
                <a:spcPts val="2400"/>
              </a:spcBef>
            </a:pPr>
            <a:r>
              <a:rPr lang="en-US" dirty="0">
                <a:solidFill>
                  <a:schemeClr val="accent2"/>
                </a:solidFill>
              </a:rPr>
              <a:t>Make the most out of productivity.</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Teachers</a:t>
            </a:r>
            <a:r>
              <a:rPr lang="en-US" sz="1600" i="1" dirty="0"/>
              <a:t> can enhance their lesson with interactive content,			</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Students</a:t>
            </a:r>
            <a:r>
              <a:rPr lang="en-US" sz="1600" i="1" dirty="0"/>
              <a:t> can exercise and realize the system presented together with a quiz, </a:t>
            </a:r>
            <a:endParaRPr lang="en-US" sz="1600" i="1" dirty="0">
              <a:latin typeface="Adobe Devanagari" panose="02040503050201020203" pitchFamily="18" charset="0"/>
              <a:cs typeface="Adobe Devanagari" panose="02040503050201020203" pitchFamily="18" charset="0"/>
            </a:endParaRP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Both</a:t>
            </a:r>
            <a:r>
              <a:rPr lang="en-US" sz="1600" i="1" dirty="0"/>
              <a:t> can attain straightforward valuable feedback metrics.</a:t>
            </a:r>
            <a:endParaRPr lang="en-US" sz="1600" dirty="0"/>
          </a:p>
        </p:txBody>
      </p:sp>
      <p:pic>
        <p:nvPicPr>
          <p:cNvPr id="5" name="Εικόνα 6">
            <a:extLst>
              <a:ext uri="{FF2B5EF4-FFF2-40B4-BE49-F238E27FC236}">
                <a16:creationId xmlns:a16="http://schemas.microsoft.com/office/drawing/2014/main" id="{648939A8-38AC-4103-B660-BAD7750FBD5B}"/>
              </a:ext>
            </a:extLst>
          </p:cNvPr>
          <p:cNvPicPr>
            <a:picLocks noChangeAspect="1"/>
          </p:cNvPicPr>
          <p:nvPr/>
        </p:nvPicPr>
        <p:blipFill rotWithShape="1">
          <a:blip r:embed="rId2"/>
          <a:srcRect l="18904" t="18905" r="12892" b="28534"/>
          <a:stretch/>
        </p:blipFill>
        <p:spPr>
          <a:xfrm>
            <a:off x="4683874" y="560651"/>
            <a:ext cx="7508126" cy="564993"/>
          </a:xfrm>
          <a:prstGeom prst="rect">
            <a:avLst/>
          </a:prstGeom>
        </p:spPr>
      </p:pic>
    </p:spTree>
    <p:extLst>
      <p:ext uri="{BB962C8B-B14F-4D97-AF65-F5344CB8AC3E}">
        <p14:creationId xmlns:p14="http://schemas.microsoft.com/office/powerpoint/2010/main" val="239634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0" end="0"/>
                                            </p:txEl>
                                          </p:spTgt>
                                        </p:tgtEl>
                                        <p:attrNameLst>
                                          <p:attrName>style.opacity</p:attrName>
                                        </p:attrNameLst>
                                      </p:cBhvr>
                                      <p:to>
                                        <p:strVal val="0.5"/>
                                      </p:to>
                                    </p:set>
                                    <p:animEffect filter="image" prLst="opacity: 0.5">
                                      <p:cBhvr rctx="IE">
                                        <p:cTn id="24" dur="indefinite"/>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par>
                          <p:cTn id="25" fill="hold">
                            <p:stCondLst>
                              <p:cond delay="0"/>
                            </p:stCondLst>
                            <p:childTnLst>
                              <p:par>
                                <p:cTn id="26" presetID="9" presetClass="emph" presetSubtype="0" nodeType="afterEffect">
                                  <p:stCondLst>
                                    <p:cond delay="0"/>
                                  </p:stCondLst>
                                  <p:childTnLst>
                                    <p:set>
                                      <p:cBhvr>
                                        <p:cTn id="27" dur="indefinite"/>
                                        <p:tgtEl>
                                          <p:spTgt spid="3">
                                            <p:txEl>
                                              <p:pRg st="1" end="1"/>
                                            </p:txEl>
                                          </p:spTgt>
                                        </p:tgtEl>
                                        <p:attrNameLst>
                                          <p:attrName>style.opacity</p:attrName>
                                        </p:attrNameLst>
                                      </p:cBhvr>
                                      <p:to>
                                        <p:strVal val="0.5"/>
                                      </p:to>
                                    </p:set>
                                    <p:animEffect filter="image" prLst="opacity: 0.5">
                                      <p:cBhvr rctx="IE">
                                        <p:cTn id="28" dur="indefinite"/>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par>
                          <p:cTn id="29" fill="hold">
                            <p:stCondLst>
                              <p:cond delay="0"/>
                            </p:stCondLst>
                            <p:childTnLst>
                              <p:par>
                                <p:cTn id="30" presetID="10" presetClass="entr" presetSubtype="0"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2" end="2"/>
                                            </p:txEl>
                                          </p:spTgt>
                                        </p:tgtEl>
                                        <p:attrNameLst>
                                          <p:attrName>style.opacity</p:attrName>
                                        </p:attrNameLst>
                                      </p:cBhvr>
                                      <p:to>
                                        <p:strVal val="0.5"/>
                                      </p:to>
                                    </p:set>
                                    <p:animEffect filter="image" prLst="opacity: 0.5">
                                      <p:cBhvr rctx="IE">
                                        <p:cTn id="41" dur="indefinite"/>
                                        <p:tgtEl>
                                          <p:spTgt spid="3">
                                            <p:txEl>
                                              <p:pRg st="2" end="2"/>
                                            </p:txEl>
                                          </p:spTgt>
                                        </p:tgtEl>
                                      </p:cBhvr>
                                    </p:animEffect>
                                  </p:childTnLst>
                                </p:cTn>
                              </p:par>
                            </p:childTnLst>
                          </p:cTn>
                        </p:par>
                        <p:par>
                          <p:cTn id="42" fill="hold">
                            <p:stCondLst>
                              <p:cond delay="0"/>
                            </p:stCondLst>
                            <p:childTnLst>
                              <p:par>
                                <p:cTn id="43" presetID="9" presetClass="emph" presetSubtype="0" nodeType="afterEffect">
                                  <p:stCondLst>
                                    <p:cond delay="0"/>
                                  </p:stCondLst>
                                  <p:childTnLst>
                                    <p:set>
                                      <p:cBhvr>
                                        <p:cTn id="44" dur="indefinite"/>
                                        <p:tgtEl>
                                          <p:spTgt spid="3">
                                            <p:txEl>
                                              <p:pRg st="3" end="3"/>
                                            </p:txEl>
                                          </p:spTgt>
                                        </p:tgtEl>
                                        <p:attrNameLst>
                                          <p:attrName>style.opacity</p:attrName>
                                        </p:attrNameLst>
                                      </p:cBhvr>
                                      <p:to>
                                        <p:strVal val="0.5"/>
                                      </p:to>
                                    </p:set>
                                    <p:animEffect filter="image" prLst="opacity: 0.5">
                                      <p:cBhvr rctx="IE">
                                        <p:cTn id="45" dur="indefinite"/>
                                        <p:tgtEl>
                                          <p:spTgt spid="3">
                                            <p:txEl>
                                              <p:pRg st="3" end="3"/>
                                            </p:txEl>
                                          </p:spTgt>
                                        </p:tgtEl>
                                      </p:cBhvr>
                                    </p:animEffect>
                                  </p:childTnLst>
                                </p:cTn>
                              </p:par>
                            </p:childTnLst>
                          </p:cTn>
                        </p:par>
                        <p:par>
                          <p:cTn id="46" fill="hold">
                            <p:stCondLst>
                              <p:cond delay="0"/>
                            </p:stCondLst>
                            <p:childTnLst>
                              <p:par>
                                <p:cTn id="47" presetID="10" presetClass="entr" presetSubtype="0" fill="hold" grpId="0" nodeType="after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500"/>
                                        <p:tgtEl>
                                          <p:spTgt spid="3">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mph" presetSubtype="0" nodeType="clickEffect">
                                  <p:stCondLst>
                                    <p:cond delay="0"/>
                                  </p:stCondLst>
                                  <p:childTnLst>
                                    <p:set>
                                      <p:cBhvr>
                                        <p:cTn id="57" dur="indefinite"/>
                                        <p:tgtEl>
                                          <p:spTgt spid="3">
                                            <p:txEl>
                                              <p:pRg st="4" end="4"/>
                                            </p:txEl>
                                          </p:spTgt>
                                        </p:tgtEl>
                                        <p:attrNameLst>
                                          <p:attrName>style.opacity</p:attrName>
                                        </p:attrNameLst>
                                      </p:cBhvr>
                                      <p:to>
                                        <p:strVal val="0.5"/>
                                      </p:to>
                                    </p:set>
                                    <p:animEffect filter="image" prLst="opacity: 0.5">
                                      <p:cBhvr rctx="IE">
                                        <p:cTn id="58" dur="indefinite"/>
                                        <p:tgtEl>
                                          <p:spTgt spid="3">
                                            <p:txEl>
                                              <p:pRg st="4" end="4"/>
                                            </p:txEl>
                                          </p:spTgt>
                                        </p:tgtEl>
                                      </p:cBhvr>
                                    </p:animEffect>
                                  </p:childTnLst>
                                </p:cTn>
                              </p:par>
                            </p:childTnLst>
                          </p:cTn>
                        </p:par>
                        <p:par>
                          <p:cTn id="59" fill="hold">
                            <p:stCondLst>
                              <p:cond delay="0"/>
                            </p:stCondLst>
                            <p:childTnLst>
                              <p:par>
                                <p:cTn id="60" presetID="9" presetClass="emph" presetSubtype="0" nodeType="afterEffect">
                                  <p:stCondLst>
                                    <p:cond delay="0"/>
                                  </p:stCondLst>
                                  <p:childTnLst>
                                    <p:set>
                                      <p:cBhvr>
                                        <p:cTn id="61" dur="indefinite"/>
                                        <p:tgtEl>
                                          <p:spTgt spid="3">
                                            <p:txEl>
                                              <p:pRg st="5" end="5"/>
                                            </p:txEl>
                                          </p:spTgt>
                                        </p:tgtEl>
                                        <p:attrNameLst>
                                          <p:attrName>style.opacity</p:attrName>
                                        </p:attrNameLst>
                                      </p:cBhvr>
                                      <p:to>
                                        <p:strVal val="0.5"/>
                                      </p:to>
                                    </p:set>
                                    <p:animEffect filter="image" prLst="opacity: 0.5">
                                      <p:cBhvr rctx="IE">
                                        <p:cTn id="62" dur="indefinite"/>
                                        <p:tgtEl>
                                          <p:spTgt spid="3">
                                            <p:txEl>
                                              <p:pRg st="5" end="5"/>
                                            </p:txEl>
                                          </p:spTgt>
                                        </p:tgtEl>
                                      </p:cBhvr>
                                    </p:animEffect>
                                  </p:childTnLst>
                                </p:cTn>
                              </p:par>
                            </p:childTnLst>
                          </p:cTn>
                        </p:par>
                        <p:par>
                          <p:cTn id="63" fill="hold">
                            <p:stCondLst>
                              <p:cond delay="0"/>
                            </p:stCondLst>
                            <p:childTnLst>
                              <p:par>
                                <p:cTn id="64" presetID="10" presetClass="entr" presetSubtype="0" fill="hold" grpId="0" nodeType="after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animEffect transition="in" filter="fade">
                                      <p:cBhvr>
                                        <p:cTn id="66" dur="500"/>
                                        <p:tgtEl>
                                          <p:spTgt spid="3">
                                            <p:txEl>
                                              <p:pRg st="6" end="6"/>
                                            </p:txEl>
                                          </p:spTgt>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fade">
                                      <p:cBhvr>
                                        <p:cTn id="70" dur="500"/>
                                        <p:tgtEl>
                                          <p:spTgt spid="3">
                                            <p:txEl>
                                              <p:pRg st="7" end="7"/>
                                            </p:txEl>
                                          </p:spTgt>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3">
                                            <p:txEl>
                                              <p:pRg st="8" end="8"/>
                                            </p:txEl>
                                          </p:spTgt>
                                        </p:tgtEl>
                                        <p:attrNameLst>
                                          <p:attrName>style.visibility</p:attrName>
                                        </p:attrNameLst>
                                      </p:cBhvr>
                                      <p:to>
                                        <p:strVal val="visible"/>
                                      </p:to>
                                    </p:set>
                                    <p:animEffect transition="in" filter="fade">
                                      <p:cBhvr>
                                        <p:cTn id="74" dur="500"/>
                                        <p:tgtEl>
                                          <p:spTgt spid="3">
                                            <p:txEl>
                                              <p:pRg st="8" end="8"/>
                                            </p:txEl>
                                          </p:spTgt>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fade">
                                      <p:cBhvr>
                                        <p:cTn id="7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467BB3-BABF-0EA6-0F87-3F4A5C8FEAF9}"/>
              </a:ext>
            </a:extLst>
          </p:cNvPr>
          <p:cNvSpPr>
            <a:spLocks noGrp="1"/>
          </p:cNvSpPr>
          <p:nvPr>
            <p:ph type="title"/>
          </p:nvPr>
        </p:nvSpPr>
        <p:spPr>
          <a:xfrm>
            <a:off x="1069847" y="484632"/>
            <a:ext cx="10845927" cy="1609344"/>
          </a:xfrm>
        </p:spPr>
        <p:txBody>
          <a:bodyPr>
            <a:normAutofit/>
          </a:bodyPr>
          <a:lstStyle/>
          <a:p>
            <a:r>
              <a:rPr lang="en-US" sz="4800" dirty="0"/>
              <a:t>More Advantages</a:t>
            </a:r>
          </a:p>
        </p:txBody>
      </p:sp>
      <p:sp>
        <p:nvSpPr>
          <p:cNvPr id="3" name="Θέση περιεχομένου 2">
            <a:extLst>
              <a:ext uri="{FF2B5EF4-FFF2-40B4-BE49-F238E27FC236}">
                <a16:creationId xmlns:a16="http://schemas.microsoft.com/office/drawing/2014/main" id="{0C597E79-98B6-DA28-A020-D46EFEEF15F6}"/>
              </a:ext>
            </a:extLst>
          </p:cNvPr>
          <p:cNvSpPr>
            <a:spLocks noGrp="1"/>
          </p:cNvSpPr>
          <p:nvPr>
            <p:ph idx="1"/>
          </p:nvPr>
        </p:nvSpPr>
        <p:spPr>
          <a:xfrm>
            <a:off x="1069848" y="1857375"/>
            <a:ext cx="10058400" cy="4800599"/>
          </a:xfrm>
        </p:spPr>
        <p:txBody>
          <a:bodyPr>
            <a:normAutofit/>
          </a:bodyPr>
          <a:lstStyle/>
          <a:p>
            <a:r>
              <a:rPr lang="en-US" dirty="0">
                <a:solidFill>
                  <a:schemeClr val="accent2"/>
                </a:solidFill>
              </a:rPr>
              <a:t>Interactive learning</a:t>
            </a:r>
          </a:p>
          <a:p>
            <a:pPr marL="0" indent="0" algn="just">
              <a:buNone/>
            </a:pPr>
            <a:r>
              <a:rPr lang="en-US" sz="1600" dirty="0"/>
              <a:t>[ </a:t>
            </a:r>
            <a:r>
              <a:rPr lang="en-US" sz="1600" i="1" dirty="0"/>
              <a:t>An easier and smarter way to create customized web applications appending layers of 2D, 3D and pseudo-3D images over a basic background layer is introduced.]</a:t>
            </a:r>
          </a:p>
          <a:p>
            <a:pPr algn="just"/>
            <a:r>
              <a:rPr lang="en-US" dirty="0">
                <a:solidFill>
                  <a:schemeClr val="accent2"/>
                </a:solidFill>
              </a:rPr>
              <a:t>Minimum resources </a:t>
            </a:r>
            <a:endParaRPr lang="en-US" dirty="0"/>
          </a:p>
          <a:p>
            <a:pPr marL="0" indent="0" algn="just">
              <a:lnSpc>
                <a:spcPct val="100000"/>
              </a:lnSpc>
              <a:buNone/>
            </a:pPr>
            <a:r>
              <a:rPr lang="en-US" sz="1600" dirty="0"/>
              <a:t>[ </a:t>
            </a:r>
            <a:r>
              <a:rPr lang="en-US" sz="1600" i="1" dirty="0"/>
              <a:t>Our aim is to use as little hardware resources (internet bandwidth, GPU utilization, CPU utilization) as possible while maintaining the learning levels high.</a:t>
            </a:r>
            <a:r>
              <a:rPr lang="en-US" sz="1600" dirty="0"/>
              <a:t>] </a:t>
            </a:r>
          </a:p>
          <a:p>
            <a:pPr algn="just">
              <a:lnSpc>
                <a:spcPct val="100000"/>
              </a:lnSpc>
            </a:pPr>
            <a:r>
              <a:rPr lang="en-US" dirty="0">
                <a:solidFill>
                  <a:schemeClr val="accent2"/>
                </a:solidFill>
              </a:rPr>
              <a:t>Responsive design</a:t>
            </a:r>
          </a:p>
          <a:p>
            <a:pPr marL="0" indent="0" algn="just">
              <a:lnSpc>
                <a:spcPct val="100000"/>
              </a:lnSpc>
              <a:buNone/>
            </a:pPr>
            <a:r>
              <a:rPr lang="en-US" sz="1600" dirty="0"/>
              <a:t>[ </a:t>
            </a:r>
            <a:r>
              <a:rPr lang="en-US" sz="1600" i="1" dirty="0"/>
              <a:t>Since, our web application will be used by mostly students, and usually students use their smartphones for accessing the internet, a lightweight system designed to be responsive and enjoyable. </a:t>
            </a:r>
            <a:r>
              <a:rPr lang="en-US" sz="1600" dirty="0"/>
              <a:t>]</a:t>
            </a:r>
          </a:p>
          <a:p>
            <a:pPr algn="just"/>
            <a:endParaRPr lang="en-US" dirty="0"/>
          </a:p>
          <a:p>
            <a:pPr marL="0" indent="0" algn="ctr">
              <a:buNone/>
            </a:pPr>
            <a:r>
              <a:rPr lang="en-US" sz="1600" i="1" dirty="0"/>
              <a:t>[ </a:t>
            </a:r>
            <a:r>
              <a:rPr lang="en-US" sz="1200" i="1" dirty="0"/>
              <a:t>*</a:t>
            </a:r>
            <a:r>
              <a:rPr lang="en-US" sz="1600" i="1" dirty="0"/>
              <a:t>At current stage, we use 2D images for illustrating the different systems,</a:t>
            </a:r>
          </a:p>
          <a:p>
            <a:pPr marL="0" indent="0" algn="ctr">
              <a:spcBef>
                <a:spcPts val="0"/>
              </a:spcBef>
              <a:buNone/>
            </a:pPr>
            <a:r>
              <a:rPr lang="en-US" sz="1600" i="1" dirty="0"/>
              <a:t>and in the future, we will test 3D images, videos or AR and VR ]</a:t>
            </a:r>
          </a:p>
        </p:txBody>
      </p:sp>
      <p:pic>
        <p:nvPicPr>
          <p:cNvPr id="4" name="Εικόνα 6">
            <a:extLst>
              <a:ext uri="{FF2B5EF4-FFF2-40B4-BE49-F238E27FC236}">
                <a16:creationId xmlns:a16="http://schemas.microsoft.com/office/drawing/2014/main" id="{CD7318F8-C6FA-4944-B8C6-FC032B9CE012}"/>
              </a:ext>
            </a:extLst>
          </p:cNvPr>
          <p:cNvPicPr>
            <a:picLocks noChangeAspect="1"/>
          </p:cNvPicPr>
          <p:nvPr/>
        </p:nvPicPr>
        <p:blipFill rotWithShape="1">
          <a:blip r:embed="rId2"/>
          <a:srcRect l="18905" t="18905" r="18787" b="28534"/>
          <a:stretch/>
        </p:blipFill>
        <p:spPr>
          <a:xfrm>
            <a:off x="5333020" y="968707"/>
            <a:ext cx="6858979" cy="564993"/>
          </a:xfrm>
          <a:prstGeom prst="rect">
            <a:avLst/>
          </a:prstGeom>
        </p:spPr>
      </p:pic>
    </p:spTree>
    <p:extLst>
      <p:ext uri="{BB962C8B-B14F-4D97-AF65-F5344CB8AC3E}">
        <p14:creationId xmlns:p14="http://schemas.microsoft.com/office/powerpoint/2010/main" val="17016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5" y="1536174"/>
            <a:ext cx="10454735" cy="4401205"/>
          </a:xfrm>
          <a:prstGeom prst="rect">
            <a:avLst/>
          </a:prstGeom>
          <a:noFill/>
        </p:spPr>
        <p:txBody>
          <a:bodyPr wrap="square">
            <a:spAutoFit/>
          </a:bodyPr>
          <a:lstStyle/>
          <a:p>
            <a:pPr algn="just">
              <a:lnSpc>
                <a:spcPct val="200000"/>
              </a:lnSpc>
            </a:pPr>
            <a:r>
              <a:rPr lang="en-US" sz="2000" dirty="0"/>
              <a:t>The typical users of the system consist of two main categories:</a:t>
            </a:r>
          </a:p>
          <a:p>
            <a:pPr algn="just">
              <a:lnSpc>
                <a:spcPct val="150000"/>
              </a:lnSpc>
            </a:pPr>
            <a:r>
              <a:rPr lang="en-US" sz="2000" b="1" dirty="0">
                <a:solidFill>
                  <a:schemeClr val="accent2"/>
                </a:solidFill>
              </a:rPr>
              <a:t> (</a:t>
            </a:r>
            <a:r>
              <a:rPr lang="en-US" sz="2000" b="1" dirty="0" err="1">
                <a:solidFill>
                  <a:schemeClr val="accent2"/>
                </a:solidFill>
              </a:rPr>
              <a:t>i</a:t>
            </a:r>
            <a:r>
              <a:rPr lang="en-US" sz="2000" b="1" dirty="0">
                <a:solidFill>
                  <a:schemeClr val="accent2"/>
                </a:solidFill>
              </a:rPr>
              <a:t>) Teachers </a:t>
            </a:r>
          </a:p>
          <a:p>
            <a:pPr marL="800100" lvl="1" indent="-342900" algn="just">
              <a:buFont typeface="Wingdings" panose="05000000000000000000" pitchFamily="2" charset="2"/>
              <a:buChar char="§"/>
            </a:pPr>
            <a:r>
              <a:rPr lang="en-US" sz="2000" dirty="0"/>
              <a:t>Use the system as an assistive tool to improve the efficacy of their job.</a:t>
            </a:r>
          </a:p>
          <a:p>
            <a:pPr marL="1257300" lvl="2" indent="-342900" algn="just">
              <a:buFont typeface="Wingdings" panose="05000000000000000000" pitchFamily="2" charset="2"/>
              <a:buChar char="ü"/>
            </a:pPr>
            <a:r>
              <a:rPr lang="en-US" sz="2000" dirty="0"/>
              <a:t>Create interactive lectures.</a:t>
            </a:r>
          </a:p>
          <a:p>
            <a:pPr marL="1257300" lvl="2" indent="-342900" algn="just">
              <a:buFont typeface="Wingdings" panose="05000000000000000000" pitchFamily="2" charset="2"/>
              <a:buChar char="ü"/>
            </a:pPr>
            <a:r>
              <a:rPr lang="en-US" sz="2000" dirty="0"/>
              <a:t>Create interactive quizzes that can test the assembly of different systems.</a:t>
            </a:r>
          </a:p>
          <a:p>
            <a:pPr marL="1257300" lvl="2" indent="-342900" algn="just">
              <a:buFont typeface="Wingdings" panose="05000000000000000000" pitchFamily="2" charset="2"/>
              <a:buChar char="ü"/>
            </a:pPr>
            <a:r>
              <a:rPr lang="en-US" sz="2000" dirty="0"/>
              <a:t>Monitors students progress.</a:t>
            </a:r>
          </a:p>
          <a:p>
            <a:pPr algn="just">
              <a:lnSpc>
                <a:spcPct val="150000"/>
              </a:lnSpc>
            </a:pPr>
            <a:r>
              <a:rPr lang="en-US" sz="2000" b="1" dirty="0">
                <a:solidFill>
                  <a:schemeClr val="accent2"/>
                </a:solidFill>
              </a:rPr>
              <a:t>(ii) Students</a:t>
            </a:r>
          </a:p>
          <a:p>
            <a:pPr marL="800100" lvl="1" indent="-342900" algn="just">
              <a:buFont typeface="Wingdings" panose="05000000000000000000" pitchFamily="2" charset="2"/>
              <a:buChar char="§"/>
            </a:pPr>
            <a:r>
              <a:rPr lang="en-US" sz="2000" dirty="0"/>
              <a:t>Learn automotive systems through interactive visuals.</a:t>
            </a:r>
          </a:p>
          <a:p>
            <a:pPr marL="800100" lvl="1" indent="-342900" algn="just">
              <a:buFont typeface="Wingdings" panose="05000000000000000000" pitchFamily="2" charset="2"/>
              <a:buChar char="§"/>
            </a:pPr>
            <a:r>
              <a:rPr lang="en-US" sz="2000" dirty="0"/>
              <a:t>Test their knowledge through interactive quizzes. </a:t>
            </a:r>
          </a:p>
          <a:p>
            <a:pPr marL="800100" lvl="1" indent="-342900" algn="just">
              <a:buFont typeface="Wingdings" panose="05000000000000000000" pitchFamily="2" charset="2"/>
              <a:buChar char="§"/>
            </a:pPr>
            <a:r>
              <a:rPr lang="en-US" sz="2000" dirty="0"/>
              <a:t>Record their progress.</a:t>
            </a:r>
          </a:p>
          <a:p>
            <a:pPr marL="800100" lvl="1" indent="-342900" algn="just">
              <a:buFont typeface="Wingdings" panose="05000000000000000000" pitchFamily="2" charset="2"/>
              <a:buChar char="§"/>
            </a:pPr>
            <a:r>
              <a:rPr lang="en-US" sz="2000" dirty="0"/>
              <a:t>Adjust the level of difficulty.</a:t>
            </a:r>
          </a:p>
          <a:p>
            <a:pPr algn="just"/>
            <a:endParaRPr lang="en-US" sz="2000" dirty="0"/>
          </a:p>
        </p:txBody>
      </p:sp>
      <p:sp>
        <p:nvSpPr>
          <p:cNvPr id="6" name="Τίτλος 1">
            <a:extLst>
              <a:ext uri="{FF2B5EF4-FFF2-40B4-BE49-F238E27FC236}">
                <a16:creationId xmlns:a16="http://schemas.microsoft.com/office/drawing/2014/main" id="{1103331F-2168-45DA-A3A0-5837BB1C0901}"/>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Who Uses</a:t>
            </a:r>
            <a:endParaRPr lang="el-CY" dirty="0"/>
          </a:p>
        </p:txBody>
      </p:sp>
      <p:pic>
        <p:nvPicPr>
          <p:cNvPr id="8" name="Εικόνα 6">
            <a:extLst>
              <a:ext uri="{FF2B5EF4-FFF2-40B4-BE49-F238E27FC236}">
                <a16:creationId xmlns:a16="http://schemas.microsoft.com/office/drawing/2014/main" id="{7BBE02EE-E785-488D-89BF-622D27E64909}"/>
              </a:ext>
            </a:extLst>
          </p:cNvPr>
          <p:cNvPicPr>
            <a:picLocks noChangeAspect="1"/>
          </p:cNvPicPr>
          <p:nvPr/>
        </p:nvPicPr>
        <p:blipFill rotWithShape="1">
          <a:blip r:embed="rId3"/>
          <a:srcRect l="18904" t="18905" r="4112" b="28534"/>
          <a:stretch/>
        </p:blipFill>
        <p:spPr>
          <a:xfrm>
            <a:off x="3717313" y="560651"/>
            <a:ext cx="8474687" cy="564993"/>
          </a:xfrm>
          <a:prstGeom prst="rect">
            <a:avLst/>
          </a:prstGeom>
        </p:spPr>
      </p:pic>
    </p:spTree>
    <p:extLst>
      <p:ext uri="{BB962C8B-B14F-4D97-AF65-F5344CB8AC3E}">
        <p14:creationId xmlns:p14="http://schemas.microsoft.com/office/powerpoint/2010/main" val="1358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9">
                                            <p:txEl>
                                              <p:pRg st="5" end="5"/>
                                            </p:txEl>
                                          </p:spTgt>
                                        </p:tgtEl>
                                        <p:attrNameLst>
                                          <p:attrName>style.visibility</p:attrName>
                                        </p:attrNameLst>
                                      </p:cBhvr>
                                      <p:to>
                                        <p:strVal val="visible"/>
                                      </p:to>
                                    </p:set>
                                    <p:animEffect transition="in" filter="fade">
                                      <p:cBhvr>
                                        <p:cTn id="36" dur="500"/>
                                        <p:tgtEl>
                                          <p:spTgt spid="9">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animEffect transition="in" filter="fade">
                                      <p:cBhvr>
                                        <p:cTn id="41" dur="1000"/>
                                        <p:tgtEl>
                                          <p:spTgt spid="9">
                                            <p:txEl>
                                              <p:pRg st="6" end="6"/>
                                            </p:tx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9">
                                            <p:txEl>
                                              <p:pRg st="7" end="7"/>
                                            </p:txEl>
                                          </p:spTgt>
                                        </p:tgtEl>
                                        <p:attrNameLst>
                                          <p:attrName>style.visibility</p:attrName>
                                        </p:attrNameLst>
                                      </p:cBhvr>
                                      <p:to>
                                        <p:strVal val="visible"/>
                                      </p:to>
                                    </p:set>
                                    <p:animEffect transition="in" filter="fade">
                                      <p:cBhvr>
                                        <p:cTn id="45" dur="500"/>
                                        <p:tgtEl>
                                          <p:spTgt spid="9">
                                            <p:txEl>
                                              <p:pRg st="7" end="7"/>
                                            </p:tx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animEffect transition="in" filter="fade">
                                      <p:cBhvr>
                                        <p:cTn id="49" dur="500"/>
                                        <p:tgtEl>
                                          <p:spTgt spid="9">
                                            <p:txEl>
                                              <p:pRg st="8" end="8"/>
                                            </p:txEl>
                                          </p:spTgt>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animEffect transition="in" filter="fade">
                                      <p:cBhvr>
                                        <p:cTn id="53" dur="500"/>
                                        <p:tgtEl>
                                          <p:spTgt spid="9">
                                            <p:txEl>
                                              <p:pRg st="9" end="9"/>
                                            </p:tx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9">
                                            <p:txEl>
                                              <p:pRg st="10" end="10"/>
                                            </p:txEl>
                                          </p:spTgt>
                                        </p:tgtEl>
                                        <p:attrNameLst>
                                          <p:attrName>style.visibility</p:attrName>
                                        </p:attrNameLst>
                                      </p:cBhvr>
                                      <p:to>
                                        <p:strVal val="visible"/>
                                      </p:to>
                                    </p:set>
                                    <p:animEffect transition="in" filter="fade">
                                      <p:cBhvr>
                                        <p:cTn id="5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A731F-C1DF-4434-8A53-6CC523E125B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957262" y="538162"/>
            <a:ext cx="10277475" cy="5781675"/>
          </a:xfrm>
          <a:prstGeom prst="rect">
            <a:avLst/>
          </a:prstGeom>
        </p:spPr>
      </p:pic>
      <p:sp>
        <p:nvSpPr>
          <p:cNvPr id="5" name="Rectangle 4">
            <a:extLst>
              <a:ext uri="{FF2B5EF4-FFF2-40B4-BE49-F238E27FC236}">
                <a16:creationId xmlns:a16="http://schemas.microsoft.com/office/drawing/2014/main" id="{1C0EC01C-3B88-47D1-A1CF-E6AF7AFD8516}"/>
              </a:ext>
            </a:extLst>
          </p:cNvPr>
          <p:cNvSpPr/>
          <p:nvPr/>
        </p:nvSpPr>
        <p:spPr>
          <a:xfrm rot="20320262">
            <a:off x="276316" y="655525"/>
            <a:ext cx="2492723" cy="607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interviewed</a:t>
            </a:r>
          </a:p>
          <a:p>
            <a:pPr algn="ctr"/>
            <a:r>
              <a:rPr lang="en-US" dirty="0"/>
              <a:t>8 teachers!</a:t>
            </a:r>
          </a:p>
        </p:txBody>
      </p:sp>
    </p:spTree>
    <p:extLst>
      <p:ext uri="{BB962C8B-B14F-4D97-AF65-F5344CB8AC3E}">
        <p14:creationId xmlns:p14="http://schemas.microsoft.com/office/powerpoint/2010/main" val="218723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8.png">
            <a:extLst>
              <a:ext uri="{FF2B5EF4-FFF2-40B4-BE49-F238E27FC236}">
                <a16:creationId xmlns:a16="http://schemas.microsoft.com/office/drawing/2014/main" id="{D5829770-7E5B-CC28-5AA4-D97E8792E489}"/>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44125" y="803062"/>
            <a:ext cx="10503748" cy="5251874"/>
          </a:xfrm>
          <a:prstGeom prst="rect">
            <a:avLst/>
          </a:prstGeom>
        </p:spPr>
      </p:pic>
      <p:sp>
        <p:nvSpPr>
          <p:cNvPr id="6" name="Rectangle 5">
            <a:extLst>
              <a:ext uri="{FF2B5EF4-FFF2-40B4-BE49-F238E27FC236}">
                <a16:creationId xmlns:a16="http://schemas.microsoft.com/office/drawing/2014/main" id="{591F6FF6-1502-4D6B-B210-F7953C9F3E0E}"/>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8 students!</a:t>
            </a:r>
          </a:p>
        </p:txBody>
      </p:sp>
    </p:spTree>
    <p:extLst>
      <p:ext uri="{BB962C8B-B14F-4D97-AF65-F5344CB8AC3E}">
        <p14:creationId xmlns:p14="http://schemas.microsoft.com/office/powerpoint/2010/main" val="8041547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1421799"/>
          </a:xfrm>
          <a:prstGeom prst="rect">
            <a:avLst/>
          </a:prstGeom>
          <a:noFill/>
        </p:spPr>
        <p:txBody>
          <a:bodyPr wrap="square">
            <a:spAutoFit/>
          </a:bodyPr>
          <a:lstStyle/>
          <a:p>
            <a:pPr indent="-457200" algn="just">
              <a:lnSpc>
                <a:spcPct val="150000"/>
              </a:lnSpc>
            </a:pPr>
            <a:r>
              <a:rPr lang="en-US" sz="2000" b="1" dirty="0"/>
              <a:t>Teachers</a:t>
            </a:r>
            <a:r>
              <a:rPr lang="en-US" sz="2000" dirty="0"/>
              <a:t> find it difficult to demonstrate the functioning of a mechanical system so as for the student to realize it. Each part of the system needs to be visualized alongside the overall assembly.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What we learned!</a:t>
            </a:r>
            <a:endParaRPr lang="el-CY" dirty="0"/>
          </a:p>
        </p:txBody>
      </p:sp>
      <p:pic>
        <p:nvPicPr>
          <p:cNvPr id="3" name="Picture 2">
            <a:extLst>
              <a:ext uri="{FF2B5EF4-FFF2-40B4-BE49-F238E27FC236}">
                <a16:creationId xmlns:a16="http://schemas.microsoft.com/office/drawing/2014/main" id="{7E0498BC-3495-48DF-9540-51492755BF75}"/>
              </a:ext>
            </a:extLst>
          </p:cNvPr>
          <p:cNvPicPr>
            <a:picLocks noChangeAspect="1"/>
          </p:cNvPicPr>
          <p:nvPr/>
        </p:nvPicPr>
        <p:blipFill>
          <a:blip r:embed="rId3"/>
          <a:stretch>
            <a:fillRect/>
          </a:stretch>
        </p:blipFill>
        <p:spPr>
          <a:xfrm>
            <a:off x="1074655" y="3585468"/>
            <a:ext cx="9858375" cy="2619375"/>
          </a:xfrm>
          <a:prstGeom prst="rect">
            <a:avLst/>
          </a:prstGeom>
        </p:spPr>
      </p:pic>
      <p:sp>
        <p:nvSpPr>
          <p:cNvPr id="12" name="TextBox 11">
            <a:extLst>
              <a:ext uri="{FF2B5EF4-FFF2-40B4-BE49-F238E27FC236}">
                <a16:creationId xmlns:a16="http://schemas.microsoft.com/office/drawing/2014/main" id="{AAA7307A-088A-4F3A-A23F-FF7E312557C2}"/>
              </a:ext>
            </a:extLst>
          </p:cNvPr>
          <p:cNvSpPr txBox="1"/>
          <p:nvPr/>
        </p:nvSpPr>
        <p:spPr>
          <a:xfrm>
            <a:off x="438149" y="1575047"/>
            <a:ext cx="1477661" cy="707886"/>
          </a:xfrm>
          <a:prstGeom prst="rect">
            <a:avLst/>
          </a:prstGeom>
          <a:noFill/>
        </p:spPr>
        <p:txBody>
          <a:bodyPr wrap="square">
            <a:spAutoFit/>
          </a:bodyPr>
          <a:lstStyle/>
          <a:p>
            <a:r>
              <a:rPr lang="en-US" sz="4000" dirty="0">
                <a:solidFill>
                  <a:schemeClr val="accent2"/>
                </a:solidFill>
              </a:rPr>
              <a:t>1.  </a:t>
            </a:r>
            <a:endParaRPr lang="en-US" sz="4000" dirty="0"/>
          </a:p>
        </p:txBody>
      </p:sp>
    </p:spTree>
    <p:extLst>
      <p:ext uri="{BB962C8B-B14F-4D97-AF65-F5344CB8AC3E}">
        <p14:creationId xmlns:p14="http://schemas.microsoft.com/office/powerpoint/2010/main" val="14731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Ξυλογραφία">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TM03090434[[fn=Ξυλογραφία]]</Template>
  <TotalTime>1440</TotalTime>
  <Words>2248</Words>
  <Application>Microsoft Office PowerPoint</Application>
  <PresentationFormat>Widescreen</PresentationFormat>
  <Paragraphs>208</Paragraphs>
  <Slides>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Adobe Devanagari</vt:lpstr>
      <vt:lpstr>Aka-AcidGR-Muli</vt:lpstr>
      <vt:lpstr>Arial</vt:lpstr>
      <vt:lpstr>Calibri</vt:lpstr>
      <vt:lpstr>Cambria</vt:lpstr>
      <vt:lpstr>Rockwell</vt:lpstr>
      <vt:lpstr>Rockwell Condensed</vt:lpstr>
      <vt:lpstr>Times New Roman</vt:lpstr>
      <vt:lpstr>Wingdings</vt:lpstr>
      <vt:lpstr>Ξυλογραφία</vt:lpstr>
      <vt:lpstr>Automotive engineering Teaching tool  with  interactive assistive elements </vt:lpstr>
      <vt:lpstr>The PROBLEM</vt:lpstr>
      <vt:lpstr>The idea:</vt:lpstr>
      <vt:lpstr>ADVANTAGES OF</vt:lpstr>
      <vt:lpstr>More Advantages</vt:lpstr>
      <vt:lpstr>PowerPoint Presentation</vt:lpstr>
      <vt:lpstr>PowerPoint Presentation</vt:lpstr>
      <vt:lpstr>PowerPoint Presentation</vt:lpstr>
      <vt:lpstr>PowerPoint Presentation</vt:lpstr>
      <vt:lpstr>PowerPoint Presentation</vt:lpstr>
      <vt:lpstr>PowerPoint Presentation</vt:lpstr>
      <vt:lpstr>Persona 1</vt:lpstr>
      <vt:lpstr>Persona 2</vt:lpstr>
      <vt:lpstr>Scenario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engineering Teaching tool  with  interactive assistive elements </dc:title>
  <dc:creator>ΒΑΣΙΛΕΙΟΣ ΣΑΜΑΡΑΣ</dc:creator>
  <cp:lastModifiedBy>Marios Pafitis</cp:lastModifiedBy>
  <cp:revision>90</cp:revision>
  <dcterms:created xsi:type="dcterms:W3CDTF">2022-05-20T20:11:11Z</dcterms:created>
  <dcterms:modified xsi:type="dcterms:W3CDTF">2022-05-22T17:48:17Z</dcterms:modified>
</cp:coreProperties>
</file>